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65"/>
  </p:notesMasterIdLst>
  <p:sldIdLst>
    <p:sldId id="256" r:id="rId4"/>
    <p:sldId id="327" r:id="rId5"/>
    <p:sldId id="258" r:id="rId6"/>
    <p:sldId id="259" r:id="rId7"/>
    <p:sldId id="261" r:id="rId8"/>
    <p:sldId id="262" r:id="rId9"/>
    <p:sldId id="328" r:id="rId10"/>
    <p:sldId id="264" r:id="rId11"/>
    <p:sldId id="265" r:id="rId12"/>
    <p:sldId id="266" r:id="rId13"/>
    <p:sldId id="267" r:id="rId14"/>
    <p:sldId id="268" r:id="rId15"/>
    <p:sldId id="269" r:id="rId16"/>
    <p:sldId id="270" r:id="rId17"/>
    <p:sldId id="326" r:id="rId18"/>
    <p:sldId id="272" r:id="rId19"/>
    <p:sldId id="274" r:id="rId20"/>
    <p:sldId id="317" r:id="rId21"/>
    <p:sldId id="318" r:id="rId22"/>
    <p:sldId id="275" r:id="rId23"/>
    <p:sldId id="276" r:id="rId24"/>
    <p:sldId id="277" r:id="rId25"/>
    <p:sldId id="278" r:id="rId26"/>
    <p:sldId id="279" r:id="rId27"/>
    <p:sldId id="280" r:id="rId28"/>
    <p:sldId id="281" r:id="rId29"/>
    <p:sldId id="282" r:id="rId30"/>
    <p:sldId id="283" r:id="rId31"/>
    <p:sldId id="284" r:id="rId32"/>
    <p:sldId id="321" r:id="rId33"/>
    <p:sldId id="322" r:id="rId34"/>
    <p:sldId id="285" r:id="rId35"/>
    <p:sldId id="323" r:id="rId36"/>
    <p:sldId id="286" r:id="rId37"/>
    <p:sldId id="324" r:id="rId38"/>
    <p:sldId id="325" r:id="rId39"/>
    <p:sldId id="287" r:id="rId40"/>
    <p:sldId id="288" r:id="rId41"/>
    <p:sldId id="291" r:id="rId42"/>
    <p:sldId id="320" r:id="rId43"/>
    <p:sldId id="319" r:id="rId44"/>
    <p:sldId id="292" r:id="rId45"/>
    <p:sldId id="293" r:id="rId46"/>
    <p:sldId id="294" r:id="rId47"/>
    <p:sldId id="295" r:id="rId48"/>
    <p:sldId id="296" r:id="rId49"/>
    <p:sldId id="297" r:id="rId50"/>
    <p:sldId id="298" r:id="rId51"/>
    <p:sldId id="314" r:id="rId52"/>
    <p:sldId id="315" r:id="rId53"/>
    <p:sldId id="316" r:id="rId54"/>
    <p:sldId id="302" r:id="rId55"/>
    <p:sldId id="306" r:id="rId56"/>
    <p:sldId id="307" r:id="rId57"/>
    <p:sldId id="308" r:id="rId58"/>
    <p:sldId id="309" r:id="rId59"/>
    <p:sldId id="310" r:id="rId60"/>
    <p:sldId id="311" r:id="rId61"/>
    <p:sldId id="312" r:id="rId62"/>
    <p:sldId id="313" r:id="rId63"/>
    <p:sldId id="26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02"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379F1-87FF-45DA-B6C6-06BC3F23303B}" type="datetimeFigureOut">
              <a:rPr lang="en-US" smtClean="0"/>
              <a:pPr/>
              <a:t>11/22/2013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5A2D9-291A-4109-9596-82C7F4DF6D0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DCE82-F0B4-447E-A745-6B8CB180365D}" type="slidenum">
              <a:rPr lang="en-US">
                <a:latin typeface="Arial" pitchFamily="34" charset="0"/>
                <a:cs typeface="Arial" pitchFamily="34" charset="0"/>
              </a:rPr>
              <a:pPr fontAlgn="base">
                <a:spcBef>
                  <a:spcPct val="0"/>
                </a:spcBef>
                <a:spcAft>
                  <a:spcPct val="0"/>
                </a:spcAft>
              </a:pPr>
              <a:t>8</a:t>
            </a:fld>
            <a:endParaRPr lang="en-US" dirty="0">
              <a:latin typeface="Arial" pitchFamily="34" charset="0"/>
              <a:cs typeface="Arial" pitchFamily="34" charset="0"/>
            </a:endParaRPr>
          </a:p>
        </p:txBody>
      </p:sp>
      <p:sp>
        <p:nvSpPr>
          <p:cNvPr id="22530"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p:spPr>
      </p:sp>
      <p:sp>
        <p:nvSpPr>
          <p:cNvPr id="22531"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0D5382-E9F8-421D-A146-5E4BB36EC33B}" type="slidenum">
              <a:rPr lang="en-US">
                <a:latin typeface="Arial" pitchFamily="34" charset="0"/>
                <a:cs typeface="Arial" pitchFamily="34" charset="0"/>
              </a:rPr>
              <a:pPr fontAlgn="base">
                <a:spcBef>
                  <a:spcPct val="0"/>
                </a:spcBef>
                <a:spcAft>
                  <a:spcPct val="0"/>
                </a:spcAft>
              </a:pPr>
              <a:t>9</a:t>
            </a:fld>
            <a:endParaRPr lang="en-US" dirty="0">
              <a:latin typeface="Arial" pitchFamily="34" charset="0"/>
              <a:cs typeface="Arial" pitchFamily="34" charset="0"/>
            </a:endParaRPr>
          </a:p>
        </p:txBody>
      </p:sp>
      <p:sp>
        <p:nvSpPr>
          <p:cNvPr id="24578"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844EF3-D9D1-4BFD-9FBA-509ABD9E0967}" type="slidenum">
              <a:rPr lang="en-US">
                <a:latin typeface="Arial" pitchFamily="34" charset="0"/>
                <a:cs typeface="Arial" pitchFamily="34" charset="0"/>
              </a:rPr>
              <a:pPr fontAlgn="base">
                <a:spcBef>
                  <a:spcPct val="0"/>
                </a:spcBef>
                <a:spcAft>
                  <a:spcPct val="0"/>
                </a:spcAft>
              </a:pPr>
              <a:t>15</a:t>
            </a:fld>
            <a:endParaRPr lang="en-US" dirty="0">
              <a:latin typeface="Arial" pitchFamily="34" charset="0"/>
              <a:cs typeface="Arial" pitchFamily="34" charset="0"/>
            </a:endParaRPr>
          </a:p>
        </p:txBody>
      </p:sp>
      <p:sp>
        <p:nvSpPr>
          <p:cNvPr id="31746"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p:spPr>
      </p:sp>
      <p:sp>
        <p:nvSpPr>
          <p:cNvPr id="31747"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391330-F8A0-4B26-824D-E4BF02514066}" type="slidenum">
              <a:rPr lang="en-US">
                <a:latin typeface="Arial" pitchFamily="34" charset="0"/>
                <a:cs typeface="Arial" pitchFamily="34" charset="0"/>
              </a:rPr>
              <a:pPr fontAlgn="base">
                <a:spcBef>
                  <a:spcPct val="0"/>
                </a:spcBef>
                <a:spcAft>
                  <a:spcPct val="0"/>
                </a:spcAft>
              </a:pPr>
              <a:t>16</a:t>
            </a:fld>
            <a:endParaRPr lang="en-US" dirty="0">
              <a:latin typeface="Arial" pitchFamily="34" charset="0"/>
              <a:cs typeface="Arial" pitchFamily="34" charset="0"/>
            </a:endParaRPr>
          </a:p>
        </p:txBody>
      </p:sp>
      <p:sp>
        <p:nvSpPr>
          <p:cNvPr id="33794" name="Rectangle 2"/>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p:spPr>
      </p:sp>
      <p:sp>
        <p:nvSpPr>
          <p:cNvPr id="33795"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a:spcBef>
                <a:spcPct val="0"/>
              </a:spcBef>
            </a:pP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1872C3-DB93-4425-846E-DF1D88422350}" type="slidenum">
              <a:rPr lang="en-US">
                <a:cs typeface="Arial" pitchFamily="34" charset="0"/>
              </a:rPr>
              <a:pPr fontAlgn="base">
                <a:spcBef>
                  <a:spcPct val="0"/>
                </a:spcBef>
                <a:spcAft>
                  <a:spcPct val="0"/>
                </a:spcAft>
              </a:pPr>
              <a:t>38</a:t>
            </a:fld>
            <a:endParaRPr lang="en-US" dirty="0">
              <a:cs typeface="Arial" pitchFamily="34"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 typeface="Calibri" pitchFamily="34" charset="0"/>
              <a:buNone/>
            </a:pPr>
            <a:endParaRPr lang="en-US" sz="1400" i="1" dirty="0"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6C1FFE-A2C6-4152-960C-4A4045D90E77}" type="slidenum">
              <a:rPr lang="en-US">
                <a:latin typeface="Arial" pitchFamily="34" charset="0"/>
                <a:cs typeface="Arial" pitchFamily="34" charset="0"/>
              </a:rPr>
              <a:pPr fontAlgn="base">
                <a:spcBef>
                  <a:spcPct val="0"/>
                </a:spcBef>
                <a:spcAft>
                  <a:spcPct val="0"/>
                </a:spcAft>
              </a:pPr>
              <a:t>52</a:t>
            </a:fld>
            <a:endParaRPr lang="en-US"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xfrm>
            <a:off x="609600" y="4343400"/>
            <a:ext cx="5486400" cy="4114800"/>
          </a:xfrm>
          <a:noFill/>
        </p:spPr>
        <p:txBody>
          <a:bodyPr wrap="square" numCol="1" anchor="t" anchorCtr="0" compatLnSpc="1">
            <a:prstTxWarp prst="textNoShape">
              <a:avLst/>
            </a:prstTxWarp>
          </a:bodyPr>
          <a:lstStyle/>
          <a:p>
            <a:pPr marL="228600" indent="-228600">
              <a:lnSpc>
                <a:spcPct val="80000"/>
              </a:lnSpc>
              <a:spcBef>
                <a:spcPct val="0"/>
              </a:spcBef>
            </a:pPr>
            <a:endParaRPr lang="en-US" sz="1100"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C042CC-10CF-4E20-B09E-6DF5C2B8CCC6}" type="slidenum">
              <a:rPr lang="en-US">
                <a:latin typeface="Arial" pitchFamily="34" charset="0"/>
                <a:cs typeface="Arial" pitchFamily="34" charset="0"/>
              </a:rPr>
              <a:pPr fontAlgn="base">
                <a:spcBef>
                  <a:spcPct val="0"/>
                </a:spcBef>
                <a:spcAft>
                  <a:spcPct val="0"/>
                </a:spcAft>
              </a:pPr>
              <a:t>53</a:t>
            </a:fld>
            <a:endParaRPr lang="en-US" dirty="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1182CA-FC74-4BB1-8D60-2450C24AF6ED}"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71182CA-FC74-4BB1-8D60-2450C24AF6ED}"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71182CA-FC74-4BB1-8D60-2450C24AF6ED}"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82CA-FC74-4BB1-8D60-2450C24AF6ED}"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71182CA-FC74-4BB1-8D60-2450C24AF6ED}"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71182CA-FC74-4BB1-8D60-2450C24AF6ED}"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71182CA-FC74-4BB1-8D60-2450C24AF6ED}"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171182CA-FC74-4BB1-8D60-2450C24AF6ED}"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2DF2C-B87F-48B1-B459-826901C77583}" type="datetimeFigureOut">
              <a:rPr lang="en-US" smtClean="0"/>
              <a:pPr/>
              <a:t>11/22/2013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1182CA-FC74-4BB1-8D60-2450C24AF6ED}"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182CA-FC74-4BB1-8D60-2450C24AF6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6A2DF2C-B87F-48B1-B459-826901C77583}" type="datetimeFigureOut">
              <a:rPr lang="en-US" smtClean="0"/>
              <a:pPr/>
              <a:t>11/22/2013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71182CA-FC74-4BB1-8D60-2450C24AF6ED}"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2DF2C-B87F-48B1-B459-826901C77583}" type="datetimeFigureOut">
              <a:rPr lang="en-US" smtClean="0"/>
              <a:pPr/>
              <a:t>11/22/2013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182CA-FC74-4BB1-8D60-2450C24AF6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student%20support&amp;source=images&amp;cd=&amp;cad=rja&amp;docid=SVWiN3LSYcv5eM&amp;tbnid=RUzR5o-6gACaEM:&amp;ved=0CAUQjRw&amp;url=http://students.engr.ncsu.edu/sme/support-sme-ncstate.html&amp;ei=_W6NUu2IPKf8iQLgt4G4BQ&amp;bvm=bv.56987063,d.cGE&amp;psig=AFQjCNFhCWsyDReNn_l_UcNvVcKYKRS58A&amp;ust=1385087063175120"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student%20support&amp;source=images&amp;cd=&amp;cad=rja&amp;docid=SVWiN3LSYcv5eM&amp;tbnid=RUzR5o-6gACaEM:&amp;ved=0CAUQjRw&amp;url=http://students.engr.ncsu.edu/sme/support-sme-ncstate.html&amp;ei=_W6NUu2IPKf8iQLgt4G4BQ&amp;bvm=bv.56987063,d.cGE&amp;psig=AFQjCNFhCWsyDReNn_l_UcNvVcKYKRS58A&amp;ust=1385087063175120"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student%20support&amp;source=images&amp;cd=&amp;cad=rja&amp;docid=SVWiN3LSYcv5eM&amp;tbnid=RUzR5o-6gACaEM:&amp;ved=0CAUQjRw&amp;url=http://students.engr.ncsu.edu/sme/support-sme-ncstate.html&amp;ei=_W6NUu2IPKf8iQLgt4G4BQ&amp;bvm=bv.56987063,d.cGE&amp;psig=AFQjCNFhCWsyDReNn_l_UcNvVcKYKRS58A&amp;ust=1385087063175120"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RpiDWeRN4UA" TargetMode="Externa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www.aps.edu/rda/documents/resources/Webbs_DOK_Guide.pdf"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youtube.com/watch?v=bDvKnY0g6e4"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oln.org/ILT/ada/Fame/udl/v2_17_161_71.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teachingchannel.org/videos/pre-k-math-lesso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ncscpartners.org/Media/Default/PDFs/Resources/Parents/NCSC-Communicative-Competence-9-10-13.pdf"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ted.com/talks/simon_sinek_how_great_leaders_inspire_action.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990600"/>
          </a:xfrm>
        </p:spPr>
        <p:txBody>
          <a:bodyPr>
            <a:noAutofit/>
          </a:bodyPr>
          <a:lstStyle/>
          <a:p>
            <a:r>
              <a:rPr lang="en-US" sz="2800" dirty="0" smtClean="0"/>
              <a:t>Aligning the Individualized </a:t>
            </a:r>
            <a:r>
              <a:rPr lang="en-US" sz="2800" dirty="0" smtClean="0"/>
              <a:t>Education </a:t>
            </a:r>
            <a:r>
              <a:rPr lang="en-US" sz="2800" dirty="0" smtClean="0"/>
              <a:t>Program to the CA CCSS</a:t>
            </a:r>
            <a:endParaRPr lang="en-US" sz="2800" dirty="0"/>
          </a:p>
        </p:txBody>
      </p:sp>
      <p:sp>
        <p:nvSpPr>
          <p:cNvPr id="2" name="Title 1"/>
          <p:cNvSpPr>
            <a:spLocks noGrp="1"/>
          </p:cNvSpPr>
          <p:nvPr>
            <p:ph type="ctrTitle"/>
          </p:nvPr>
        </p:nvSpPr>
        <p:spPr>
          <a:xfrm>
            <a:off x="0" y="381000"/>
            <a:ext cx="9144000" cy="1752600"/>
          </a:xfrm>
        </p:spPr>
        <p:txBody>
          <a:bodyPr>
            <a:normAutofit/>
          </a:bodyPr>
          <a:lstStyle/>
          <a:p>
            <a:r>
              <a:rPr lang="en-US" sz="4300" dirty="0" smtClean="0">
                <a:latin typeface="Arial Narrow"/>
              </a:rPr>
              <a:t>Common Core State Standards Symposium </a:t>
            </a:r>
            <a:br>
              <a:rPr lang="en-US" sz="4300" dirty="0" smtClean="0">
                <a:latin typeface="Arial Narrow"/>
              </a:rPr>
            </a:br>
            <a:r>
              <a:rPr lang="en-US" sz="4300" dirty="0" smtClean="0">
                <a:latin typeface="Arial Narrow"/>
              </a:rPr>
              <a:t>for Special Educators</a:t>
            </a:r>
            <a:endParaRPr lang="en-US" sz="4300" dirty="0"/>
          </a:p>
        </p:txBody>
      </p:sp>
      <p:sp>
        <p:nvSpPr>
          <p:cNvPr id="5" name="TextBox 4"/>
          <p:cNvSpPr txBox="1"/>
          <p:nvPr/>
        </p:nvSpPr>
        <p:spPr>
          <a:xfrm>
            <a:off x="304800" y="5029200"/>
            <a:ext cx="8839200" cy="1200329"/>
          </a:xfrm>
          <a:prstGeom prst="rect">
            <a:avLst/>
          </a:prstGeom>
          <a:noFill/>
        </p:spPr>
        <p:txBody>
          <a:bodyPr wrap="square" rtlCol="0">
            <a:spAutoFit/>
          </a:bodyPr>
          <a:lstStyle/>
          <a:p>
            <a:pPr algn="ctr"/>
            <a:r>
              <a:rPr lang="en-US" sz="2400" dirty="0" smtClean="0"/>
              <a:t>Kevin Schaefer</a:t>
            </a:r>
          </a:p>
          <a:p>
            <a:pPr algn="ctr"/>
            <a:r>
              <a:rPr lang="en-US" sz="2400" dirty="0" smtClean="0"/>
              <a:t>Senior Program Associate/WestEd</a:t>
            </a:r>
          </a:p>
          <a:p>
            <a:pPr algn="ctr"/>
            <a:r>
              <a:rPr lang="en-US" sz="2400" dirty="0" smtClean="0"/>
              <a:t>December 2</a:t>
            </a:r>
            <a:r>
              <a:rPr lang="en-US" sz="2400" baseline="30000" dirty="0" smtClean="0"/>
              <a:t>nd</a:t>
            </a:r>
            <a:r>
              <a:rPr lang="en-US" sz="2400" dirty="0" smtClean="0"/>
              <a:t>, 2013</a:t>
            </a:r>
            <a:endParaRPr lang="en-U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l="1643" t="16667" r="39761" b="8333"/>
          <a:stretch>
            <a:fillRect/>
          </a:stretch>
        </p:blipFill>
        <p:spPr bwMode="auto">
          <a:xfrm>
            <a:off x="0" y="7620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cstate="print"/>
          <a:srcRect l="1756" t="16667" r="39091" b="8333"/>
          <a:stretch>
            <a:fillRect/>
          </a:stretch>
        </p:blipFill>
        <p:spPr bwMode="auto">
          <a:xfrm>
            <a:off x="0" y="0"/>
            <a:ext cx="919321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community.prometheanplanet.com/cfs-file.ashx/__key/CommunityServer.Discussions.Components.Files/8/7658.Formative_2D00_-Pilot.jpg"/>
          <p:cNvPicPr>
            <a:picLocks noChangeAspect="1" noChangeArrowheads="1"/>
          </p:cNvPicPr>
          <p:nvPr/>
        </p:nvPicPr>
        <p:blipFill>
          <a:blip r:embed="rId2" cstate="print"/>
          <a:srcRect/>
          <a:stretch>
            <a:fillRect/>
          </a:stretch>
        </p:blipFill>
        <p:spPr bwMode="auto">
          <a:xfrm>
            <a:off x="309370" y="1905001"/>
            <a:ext cx="8529830" cy="3457839"/>
          </a:xfrm>
          <a:prstGeom prst="rect">
            <a:avLst/>
          </a:prstGeom>
          <a:noFill/>
          <a:ln w="9525">
            <a:noFill/>
            <a:miter lim="800000"/>
            <a:headEnd/>
            <a:tailEnd/>
          </a:ln>
        </p:spPr>
      </p:pic>
      <p:sp>
        <p:nvSpPr>
          <p:cNvPr id="3" name="Rectangle 2"/>
          <p:cNvSpPr/>
          <p:nvPr/>
        </p:nvSpPr>
        <p:spPr>
          <a:xfrm>
            <a:off x="0" y="381000"/>
            <a:ext cx="9144000" cy="584775"/>
          </a:xfrm>
          <a:prstGeom prst="rect">
            <a:avLst/>
          </a:prstGeom>
        </p:spPr>
        <p:txBody>
          <a:bodyPr wrap="square">
            <a:spAutoFit/>
          </a:bodyPr>
          <a:lstStyle/>
          <a:p>
            <a:pPr algn="ctr"/>
            <a:r>
              <a:rPr lang="en-US" sz="3200" b="1" dirty="0" smtClean="0">
                <a:latin typeface="Arial Narrow" pitchFamily="34" charset="0"/>
              </a:rPr>
              <a:t>Formative Assessment Gets Us Where We Want to Go</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l="48022" t="18750" r="23280" b="10417"/>
          <a:stretch>
            <a:fillRect/>
          </a:stretch>
        </p:blipFill>
        <p:spPr bwMode="auto">
          <a:xfrm>
            <a:off x="381000" y="304800"/>
            <a:ext cx="3733800" cy="5181600"/>
          </a:xfrm>
          <a:prstGeom prst="rect">
            <a:avLst/>
          </a:prstGeom>
          <a:noFill/>
          <a:ln w="9525">
            <a:noFill/>
            <a:miter lim="800000"/>
            <a:headEnd/>
            <a:tailEnd/>
          </a:ln>
        </p:spPr>
      </p:pic>
      <p:sp>
        <p:nvSpPr>
          <p:cNvPr id="28674" name="TextBox 3"/>
          <p:cNvSpPr txBox="1">
            <a:spLocks noChangeArrowheads="1"/>
          </p:cNvSpPr>
          <p:nvPr/>
        </p:nvSpPr>
        <p:spPr bwMode="auto">
          <a:xfrm>
            <a:off x="4343400" y="1676400"/>
            <a:ext cx="4343400" cy="4524375"/>
          </a:xfrm>
          <a:prstGeom prst="rect">
            <a:avLst/>
          </a:prstGeom>
          <a:noFill/>
          <a:ln w="9525">
            <a:noFill/>
            <a:miter lim="800000"/>
            <a:headEnd/>
            <a:tailEnd/>
          </a:ln>
        </p:spPr>
        <p:txBody>
          <a:bodyPr>
            <a:spAutoFit/>
          </a:bodyPr>
          <a:lstStyle/>
          <a:p>
            <a:r>
              <a:rPr lang="en-US" sz="3200" b="1" dirty="0">
                <a:latin typeface="Arial Narrow" pitchFamily="34" charset="0"/>
              </a:rPr>
              <a:t>“Formative assessment – encompasses all those activities undertaken by teachers, and/or by their students, which provide information to be used as feedback to modify the teaching and learning activities are engaged.”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cstate="print"/>
          <a:srcRect l="48022" t="18750" r="23280" b="10417"/>
          <a:stretch>
            <a:fillRect/>
          </a:stretch>
        </p:blipFill>
        <p:spPr bwMode="auto">
          <a:xfrm>
            <a:off x="381000" y="304800"/>
            <a:ext cx="3733800" cy="5181600"/>
          </a:xfrm>
          <a:prstGeom prst="rect">
            <a:avLst/>
          </a:prstGeom>
          <a:noFill/>
          <a:ln w="9525">
            <a:noFill/>
            <a:miter lim="800000"/>
            <a:headEnd/>
            <a:tailEnd/>
          </a:ln>
        </p:spPr>
      </p:pic>
      <p:sp>
        <p:nvSpPr>
          <p:cNvPr id="29698" name="TextBox 3"/>
          <p:cNvSpPr txBox="1">
            <a:spLocks noChangeArrowheads="1"/>
          </p:cNvSpPr>
          <p:nvPr/>
        </p:nvSpPr>
        <p:spPr bwMode="auto">
          <a:xfrm>
            <a:off x="4267200" y="1676400"/>
            <a:ext cx="4876800" cy="4569738"/>
          </a:xfrm>
          <a:prstGeom prst="rect">
            <a:avLst/>
          </a:prstGeom>
          <a:noFill/>
          <a:ln w="9525">
            <a:noFill/>
            <a:miter lim="800000"/>
            <a:headEnd/>
            <a:tailEnd/>
          </a:ln>
        </p:spPr>
        <p:txBody>
          <a:bodyPr wrap="square">
            <a:spAutoFit/>
          </a:bodyPr>
          <a:lstStyle/>
          <a:p>
            <a:r>
              <a:rPr lang="en-US" sz="2600" b="1" dirty="0">
                <a:latin typeface="Arial Narrow" pitchFamily="34" charset="0"/>
              </a:rPr>
              <a:t>“An assessment functions formatively to the extent that evidence about student achievement is elicited, interpreted, and used by teachers, learners, or their peers to make decisions about the next steps in instruction that are likely to be better, or better founded, than the decisions they would have made in the absence of that evidence.”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4012" t="23958" r="25622" b="1041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0"/>
            <a:ext cx="9144000" cy="533400"/>
          </a:xfrm>
        </p:spPr>
        <p:txBody>
          <a:bodyPr rtlCol="0">
            <a:normAutofit/>
          </a:bodyPr>
          <a:lstStyle/>
          <a:p>
            <a:pPr fontAlgn="auto">
              <a:spcAft>
                <a:spcPts val="0"/>
              </a:spcAft>
              <a:defRPr/>
            </a:pPr>
            <a:r>
              <a:rPr lang="en-US" sz="2800" b="1" dirty="0" smtClean="0">
                <a:latin typeface="Arial Narrow" pitchFamily="34" charset="0"/>
              </a:rPr>
              <a:t>Educational Benefit and the IEP</a:t>
            </a:r>
          </a:p>
        </p:txBody>
      </p:sp>
      <p:pic>
        <p:nvPicPr>
          <p:cNvPr id="4098" name="Picture 2"/>
          <p:cNvPicPr>
            <a:picLocks noChangeAspect="1" noChangeArrowheads="1"/>
          </p:cNvPicPr>
          <p:nvPr/>
        </p:nvPicPr>
        <p:blipFill>
          <a:blip r:embed="rId3" cstate="print"/>
          <a:srcRect l="45095" t="27083" r="39092" b="20833"/>
          <a:stretch>
            <a:fillRect/>
          </a:stretch>
        </p:blipFill>
        <p:spPr bwMode="auto">
          <a:xfrm>
            <a:off x="2895600" y="649111"/>
            <a:ext cx="3352800" cy="620888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8991600" cy="762000"/>
          </a:xfrm>
        </p:spPr>
        <p:txBody>
          <a:bodyPr rtlCol="0">
            <a:normAutofit fontScale="92500"/>
          </a:bodyPr>
          <a:lstStyle/>
          <a:p>
            <a:pPr marL="365760" indent="-256032" algn="ctr" fontAlgn="auto">
              <a:spcAft>
                <a:spcPts val="0"/>
              </a:spcAft>
              <a:buClr>
                <a:schemeClr val="accent3"/>
              </a:buClr>
              <a:buFont typeface="Georgia" pitchFamily="18" charset="0"/>
              <a:buNone/>
              <a:defRPr/>
            </a:pPr>
            <a:r>
              <a:rPr lang="en-US" sz="3800" dirty="0" smtClean="0">
                <a:latin typeface="Arial Narrow" pitchFamily="34" charset="0"/>
              </a:rPr>
              <a:t>	</a:t>
            </a:r>
            <a:r>
              <a:rPr lang="en-US" sz="3800" b="1" dirty="0" smtClean="0">
                <a:solidFill>
                  <a:srgbClr val="C00000"/>
                </a:solidFill>
                <a:latin typeface="Arial Narrow" pitchFamily="34" charset="0"/>
              </a:rPr>
              <a:t>“How will the student demonstrate mastery?”</a:t>
            </a:r>
          </a:p>
        </p:txBody>
      </p:sp>
      <p:sp>
        <p:nvSpPr>
          <p:cNvPr id="4" name="Rectangle 3"/>
          <p:cNvSpPr/>
          <p:nvPr/>
        </p:nvSpPr>
        <p:spPr>
          <a:xfrm>
            <a:off x="228600" y="228600"/>
            <a:ext cx="8686800" cy="707886"/>
          </a:xfrm>
          <a:prstGeom prst="rect">
            <a:avLst/>
          </a:prstGeom>
        </p:spPr>
        <p:txBody>
          <a:bodyPr wrap="square">
            <a:spAutoFit/>
          </a:bodyPr>
          <a:lstStyle/>
          <a:p>
            <a:pPr algn="ctr"/>
            <a:r>
              <a:rPr lang="en-US" sz="4000" b="1" dirty="0" smtClean="0">
                <a:latin typeface="Arial Narrow" pitchFamily="34" charset="0"/>
              </a:rPr>
              <a:t>When writing goals and objectives, ask:</a:t>
            </a:r>
            <a:endParaRPr lang="en-US" sz="4000" dirty="0"/>
          </a:p>
        </p:txBody>
      </p:sp>
      <p:sp>
        <p:nvSpPr>
          <p:cNvPr id="5" name="Rectangle 4"/>
          <p:cNvSpPr/>
          <p:nvPr/>
        </p:nvSpPr>
        <p:spPr>
          <a:xfrm>
            <a:off x="381000" y="2590800"/>
            <a:ext cx="4572000" cy="2554545"/>
          </a:xfrm>
          <a:prstGeom prst="rect">
            <a:avLst/>
          </a:prstGeom>
        </p:spPr>
        <p:txBody>
          <a:bodyPr>
            <a:spAutoFit/>
          </a:bodyPr>
          <a:lstStyle/>
          <a:p>
            <a:pPr marL="365760" indent="-256032">
              <a:buClr>
                <a:schemeClr val="accent3"/>
              </a:buClr>
              <a:buFont typeface="Arial" pitchFamily="34" charset="0"/>
              <a:buChar char="•"/>
              <a:defRPr/>
            </a:pPr>
            <a:r>
              <a:rPr lang="en-US" sz="3200" b="1" dirty="0">
                <a:latin typeface="Arial Narrow" pitchFamily="34" charset="0"/>
              </a:rPr>
              <a:t>Given </a:t>
            </a:r>
            <a:r>
              <a:rPr lang="en-US" sz="3200" b="1" dirty="0" smtClean="0">
                <a:latin typeface="Arial Narrow" pitchFamily="34" charset="0"/>
              </a:rPr>
              <a:t>What</a:t>
            </a:r>
          </a:p>
          <a:p>
            <a:pPr marL="365760" indent="-256032">
              <a:buClr>
                <a:schemeClr val="accent3"/>
              </a:buClr>
              <a:defRPr/>
            </a:pPr>
            <a:endParaRPr lang="en-US" sz="3200" b="1" dirty="0">
              <a:latin typeface="Arial Narrow" pitchFamily="34" charset="0"/>
            </a:endParaRPr>
          </a:p>
          <a:p>
            <a:pPr marL="365760" indent="-256032">
              <a:buClr>
                <a:schemeClr val="accent3"/>
              </a:buClr>
              <a:buFont typeface="Arial" pitchFamily="34" charset="0"/>
              <a:buChar char="•"/>
              <a:defRPr/>
            </a:pPr>
            <a:r>
              <a:rPr lang="en-US" sz="3200" b="1" dirty="0">
                <a:latin typeface="Arial Narrow" pitchFamily="34" charset="0"/>
              </a:rPr>
              <a:t>Under What </a:t>
            </a:r>
            <a:r>
              <a:rPr lang="en-US" sz="3200" b="1" dirty="0" smtClean="0">
                <a:latin typeface="Arial Narrow" pitchFamily="34" charset="0"/>
              </a:rPr>
              <a:t>Conditions</a:t>
            </a:r>
          </a:p>
          <a:p>
            <a:pPr marL="365760" indent="-256032">
              <a:buClr>
                <a:schemeClr val="accent3"/>
              </a:buClr>
              <a:defRPr/>
            </a:pPr>
            <a:r>
              <a:rPr lang="en-US" sz="3200" b="1" dirty="0" smtClean="0">
                <a:latin typeface="Arial Narrow" pitchFamily="34" charset="0"/>
              </a:rPr>
              <a:t> </a:t>
            </a:r>
            <a:endParaRPr lang="en-US" sz="3200" b="1" dirty="0">
              <a:latin typeface="Arial Narrow" pitchFamily="34" charset="0"/>
            </a:endParaRPr>
          </a:p>
          <a:p>
            <a:pPr marL="365760" indent="-256032">
              <a:buClr>
                <a:schemeClr val="accent3"/>
              </a:buClr>
              <a:buFont typeface="Arial" pitchFamily="34" charset="0"/>
              <a:buChar char="•"/>
              <a:defRPr/>
            </a:pPr>
            <a:r>
              <a:rPr lang="en-US" sz="3200" b="1" dirty="0">
                <a:latin typeface="Arial Narrow" pitchFamily="34" charset="0"/>
              </a:rPr>
              <a:t>With which </a:t>
            </a:r>
            <a:r>
              <a:rPr lang="en-US" sz="3200" b="1" dirty="0" smtClean="0">
                <a:latin typeface="Arial Narrow" pitchFamily="34" charset="0"/>
              </a:rPr>
              <a:t>adaptations</a:t>
            </a:r>
            <a:endParaRPr lang="en-US" sz="3200" b="1" dirty="0">
              <a:latin typeface="Arial Narrow" pitchFamily="34" charset="0"/>
            </a:endParaRPr>
          </a:p>
        </p:txBody>
      </p:sp>
      <p:pic>
        <p:nvPicPr>
          <p:cNvPr id="73732" name="Picture 4" descr="http://t1.gstatic.com/images?q=tbn:ANd9GcSryd4i_G2FvUYEtTeHou815ddWIh3yOLnFm5m2CWSx5pDO72vBTA">
            <a:hlinkClick r:id="rId2"/>
          </p:cNvPr>
          <p:cNvPicPr>
            <a:picLocks noChangeAspect="1" noChangeArrowheads="1"/>
          </p:cNvPicPr>
          <p:nvPr/>
        </p:nvPicPr>
        <p:blipFill>
          <a:blip r:embed="rId3" cstate="print"/>
          <a:srcRect/>
          <a:stretch>
            <a:fillRect/>
          </a:stretch>
        </p:blipFill>
        <p:spPr bwMode="auto">
          <a:xfrm>
            <a:off x="5334000" y="3810000"/>
            <a:ext cx="3571875" cy="24765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8991600" cy="762000"/>
          </a:xfrm>
        </p:spPr>
        <p:txBody>
          <a:bodyPr rtlCol="0">
            <a:normAutofit fontScale="92500"/>
          </a:bodyPr>
          <a:lstStyle/>
          <a:p>
            <a:pPr marL="365760" indent="-256032" algn="ctr" fontAlgn="auto">
              <a:spcAft>
                <a:spcPts val="0"/>
              </a:spcAft>
              <a:buClr>
                <a:schemeClr val="accent3"/>
              </a:buClr>
              <a:buFont typeface="Georgia" pitchFamily="18" charset="0"/>
              <a:buNone/>
              <a:defRPr/>
            </a:pPr>
            <a:r>
              <a:rPr lang="en-US" sz="3800" dirty="0" smtClean="0">
                <a:latin typeface="Arial Narrow" pitchFamily="34" charset="0"/>
              </a:rPr>
              <a:t>	</a:t>
            </a:r>
            <a:r>
              <a:rPr lang="en-US" sz="3800" b="1" dirty="0" smtClean="0">
                <a:solidFill>
                  <a:srgbClr val="C00000"/>
                </a:solidFill>
                <a:latin typeface="Arial Narrow" pitchFamily="34" charset="0"/>
              </a:rPr>
              <a:t>“How will the student demonstrate mastery?”</a:t>
            </a:r>
          </a:p>
        </p:txBody>
      </p:sp>
      <p:sp>
        <p:nvSpPr>
          <p:cNvPr id="4" name="Rectangle 3"/>
          <p:cNvSpPr/>
          <p:nvPr/>
        </p:nvSpPr>
        <p:spPr>
          <a:xfrm>
            <a:off x="228600" y="228600"/>
            <a:ext cx="8686800" cy="707886"/>
          </a:xfrm>
          <a:prstGeom prst="rect">
            <a:avLst/>
          </a:prstGeom>
        </p:spPr>
        <p:txBody>
          <a:bodyPr wrap="square">
            <a:spAutoFit/>
          </a:bodyPr>
          <a:lstStyle/>
          <a:p>
            <a:pPr algn="ctr"/>
            <a:r>
              <a:rPr lang="en-US" sz="4000" b="1" dirty="0" smtClean="0">
                <a:latin typeface="Arial Narrow" pitchFamily="34" charset="0"/>
              </a:rPr>
              <a:t>Individualize goals and objectives by:</a:t>
            </a:r>
            <a:endParaRPr lang="en-US" sz="4000" dirty="0"/>
          </a:p>
        </p:txBody>
      </p:sp>
      <p:sp>
        <p:nvSpPr>
          <p:cNvPr id="5" name="Rectangle 4"/>
          <p:cNvSpPr/>
          <p:nvPr/>
        </p:nvSpPr>
        <p:spPr>
          <a:xfrm>
            <a:off x="381000" y="2590800"/>
            <a:ext cx="4572000" cy="3046988"/>
          </a:xfrm>
          <a:prstGeom prst="rect">
            <a:avLst/>
          </a:prstGeom>
        </p:spPr>
        <p:txBody>
          <a:bodyPr>
            <a:spAutoFit/>
          </a:bodyPr>
          <a:lstStyle/>
          <a:p>
            <a:pPr marL="365760" indent="-256032">
              <a:buClr>
                <a:schemeClr val="accent3"/>
              </a:buClr>
              <a:buFont typeface="Arial" pitchFamily="34" charset="0"/>
              <a:buChar char="•"/>
              <a:defRPr/>
            </a:pPr>
            <a:r>
              <a:rPr lang="en-US" sz="3200" b="1" dirty="0" smtClean="0">
                <a:latin typeface="Arial Narrow" pitchFamily="34" charset="0"/>
              </a:rPr>
              <a:t>Unpack it</a:t>
            </a:r>
          </a:p>
          <a:p>
            <a:pPr marL="365760" indent="-256032">
              <a:buClr>
                <a:schemeClr val="accent3"/>
              </a:buClr>
              <a:defRPr/>
            </a:pPr>
            <a:endParaRPr lang="en-US" sz="3200" b="1" dirty="0">
              <a:latin typeface="Arial Narrow" pitchFamily="34" charset="0"/>
            </a:endParaRPr>
          </a:p>
          <a:p>
            <a:pPr marL="365760" indent="-256032">
              <a:buClr>
                <a:schemeClr val="accent3"/>
              </a:buClr>
              <a:buFont typeface="Arial" pitchFamily="34" charset="0"/>
              <a:buChar char="•"/>
              <a:defRPr/>
            </a:pPr>
            <a:r>
              <a:rPr lang="en-US" sz="3200" b="1" dirty="0" smtClean="0">
                <a:latin typeface="Arial Narrow" pitchFamily="34" charset="0"/>
              </a:rPr>
              <a:t>Combine it</a:t>
            </a:r>
          </a:p>
          <a:p>
            <a:pPr marL="365760" indent="-256032">
              <a:buClr>
                <a:schemeClr val="accent3"/>
              </a:buClr>
              <a:defRPr/>
            </a:pPr>
            <a:endParaRPr lang="en-US" sz="3200" b="1" dirty="0">
              <a:latin typeface="Arial Narrow" pitchFamily="34" charset="0"/>
            </a:endParaRPr>
          </a:p>
          <a:p>
            <a:pPr marL="365760" indent="-256032">
              <a:buClr>
                <a:schemeClr val="accent3"/>
              </a:buClr>
              <a:buFont typeface="Arial" pitchFamily="34" charset="0"/>
              <a:buChar char="•"/>
              <a:defRPr/>
            </a:pPr>
            <a:r>
              <a:rPr lang="en-US" sz="3200" b="1" dirty="0" smtClean="0">
                <a:latin typeface="Arial Narrow" pitchFamily="34" charset="0"/>
              </a:rPr>
              <a:t>Verb it</a:t>
            </a:r>
          </a:p>
          <a:p>
            <a:pPr marL="365760" indent="-256032">
              <a:buClr>
                <a:schemeClr val="accent3"/>
              </a:buClr>
              <a:buFont typeface="Arial" pitchFamily="34" charset="0"/>
              <a:buChar char="•"/>
              <a:defRPr/>
            </a:pPr>
            <a:endParaRPr lang="en-US" sz="3200" b="1" dirty="0">
              <a:latin typeface="Arial Narrow" pitchFamily="34" charset="0"/>
            </a:endParaRPr>
          </a:p>
        </p:txBody>
      </p:sp>
      <p:pic>
        <p:nvPicPr>
          <p:cNvPr id="73732" name="Picture 4" descr="http://t1.gstatic.com/images?q=tbn:ANd9GcSryd4i_G2FvUYEtTeHou815ddWIh3yOLnFm5m2CWSx5pDO72vBTA">
            <a:hlinkClick r:id="rId2"/>
          </p:cNvPr>
          <p:cNvPicPr>
            <a:picLocks noChangeAspect="1" noChangeArrowheads="1"/>
          </p:cNvPicPr>
          <p:nvPr/>
        </p:nvPicPr>
        <p:blipFill>
          <a:blip r:embed="rId3" cstate="print"/>
          <a:srcRect/>
          <a:stretch>
            <a:fillRect/>
          </a:stretch>
        </p:blipFill>
        <p:spPr bwMode="auto">
          <a:xfrm>
            <a:off x="5334000" y="3810000"/>
            <a:ext cx="3571875" cy="24765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00200"/>
            <a:ext cx="8991600" cy="762000"/>
          </a:xfrm>
        </p:spPr>
        <p:txBody>
          <a:bodyPr rtlCol="0">
            <a:normAutofit fontScale="92500"/>
          </a:bodyPr>
          <a:lstStyle/>
          <a:p>
            <a:pPr marL="365760" indent="-256032" algn="ctr" fontAlgn="auto">
              <a:spcAft>
                <a:spcPts val="0"/>
              </a:spcAft>
              <a:buClr>
                <a:schemeClr val="accent3"/>
              </a:buClr>
              <a:buFont typeface="Georgia" pitchFamily="18" charset="0"/>
              <a:buNone/>
              <a:defRPr/>
            </a:pPr>
            <a:r>
              <a:rPr lang="en-US" sz="3800" dirty="0" smtClean="0">
                <a:latin typeface="Arial Narrow" pitchFamily="34" charset="0"/>
              </a:rPr>
              <a:t>	</a:t>
            </a:r>
            <a:r>
              <a:rPr lang="en-US" sz="3800" b="1" dirty="0" smtClean="0">
                <a:solidFill>
                  <a:srgbClr val="C00000"/>
                </a:solidFill>
                <a:latin typeface="Arial Narrow" pitchFamily="34" charset="0"/>
              </a:rPr>
              <a:t>“How will the student demonstrate mastery?”</a:t>
            </a:r>
          </a:p>
        </p:txBody>
      </p:sp>
      <p:sp>
        <p:nvSpPr>
          <p:cNvPr id="4" name="Rectangle 3"/>
          <p:cNvSpPr/>
          <p:nvPr/>
        </p:nvSpPr>
        <p:spPr>
          <a:xfrm>
            <a:off x="228600" y="228600"/>
            <a:ext cx="8686800" cy="707886"/>
          </a:xfrm>
          <a:prstGeom prst="rect">
            <a:avLst/>
          </a:prstGeom>
        </p:spPr>
        <p:txBody>
          <a:bodyPr wrap="square">
            <a:spAutoFit/>
          </a:bodyPr>
          <a:lstStyle/>
          <a:p>
            <a:pPr algn="ctr"/>
            <a:r>
              <a:rPr lang="en-US" sz="4000" b="1" dirty="0" smtClean="0">
                <a:latin typeface="Arial Narrow" pitchFamily="34" charset="0"/>
              </a:rPr>
              <a:t>Individualize goals and objectives by:</a:t>
            </a:r>
            <a:endParaRPr lang="en-US" sz="4000" dirty="0"/>
          </a:p>
        </p:txBody>
      </p:sp>
      <p:sp>
        <p:nvSpPr>
          <p:cNvPr id="5" name="Rectangle 4"/>
          <p:cNvSpPr/>
          <p:nvPr/>
        </p:nvSpPr>
        <p:spPr>
          <a:xfrm>
            <a:off x="381000" y="2590800"/>
            <a:ext cx="4572000" cy="3539430"/>
          </a:xfrm>
          <a:prstGeom prst="rect">
            <a:avLst/>
          </a:prstGeom>
        </p:spPr>
        <p:txBody>
          <a:bodyPr>
            <a:spAutoFit/>
          </a:bodyPr>
          <a:lstStyle/>
          <a:p>
            <a:pPr marL="365760" indent="-256032">
              <a:buClr>
                <a:schemeClr val="accent3"/>
              </a:buClr>
              <a:buFont typeface="Arial" pitchFamily="34" charset="0"/>
              <a:buChar char="•"/>
              <a:defRPr/>
            </a:pPr>
            <a:r>
              <a:rPr lang="en-US" sz="3200" b="1" dirty="0" smtClean="0">
                <a:latin typeface="Arial Narrow" pitchFamily="34" charset="0"/>
              </a:rPr>
              <a:t>Increase independence</a:t>
            </a:r>
          </a:p>
          <a:p>
            <a:pPr marL="365760" indent="-256032">
              <a:buClr>
                <a:schemeClr val="accent3"/>
              </a:buClr>
              <a:defRPr/>
            </a:pPr>
            <a:endParaRPr lang="en-US" sz="3200" b="1" dirty="0">
              <a:latin typeface="Arial Narrow" pitchFamily="34" charset="0"/>
            </a:endParaRPr>
          </a:p>
          <a:p>
            <a:pPr marL="365760" indent="-256032">
              <a:buClr>
                <a:schemeClr val="accent3"/>
              </a:buClr>
              <a:buFont typeface="Arial" pitchFamily="34" charset="0"/>
              <a:buChar char="•"/>
              <a:defRPr/>
            </a:pPr>
            <a:r>
              <a:rPr lang="en-US" sz="3200" b="1" dirty="0" smtClean="0">
                <a:latin typeface="Arial Narrow" pitchFamily="34" charset="0"/>
              </a:rPr>
              <a:t>Decrease support  (appropriately)</a:t>
            </a:r>
          </a:p>
          <a:p>
            <a:pPr marL="365760" indent="-256032">
              <a:buClr>
                <a:schemeClr val="accent3"/>
              </a:buClr>
              <a:defRPr/>
            </a:pPr>
            <a:endParaRPr lang="en-US" sz="3200" b="1" dirty="0">
              <a:latin typeface="Arial Narrow" pitchFamily="34" charset="0"/>
            </a:endParaRPr>
          </a:p>
          <a:p>
            <a:pPr marL="365760" indent="-256032">
              <a:buClr>
                <a:schemeClr val="accent3"/>
              </a:buClr>
              <a:buFont typeface="Arial" pitchFamily="34" charset="0"/>
              <a:buChar char="•"/>
              <a:defRPr/>
            </a:pPr>
            <a:r>
              <a:rPr lang="en-US" sz="3200" b="1" dirty="0" smtClean="0">
                <a:latin typeface="Arial Narrow" pitchFamily="34" charset="0"/>
              </a:rPr>
              <a:t>Trellis</a:t>
            </a:r>
          </a:p>
          <a:p>
            <a:pPr marL="365760" indent="-256032">
              <a:buClr>
                <a:schemeClr val="accent3"/>
              </a:buClr>
              <a:buFont typeface="Arial" pitchFamily="34" charset="0"/>
              <a:buChar char="•"/>
              <a:defRPr/>
            </a:pPr>
            <a:endParaRPr lang="en-US" sz="3200" b="1" dirty="0">
              <a:latin typeface="Arial Narrow" pitchFamily="34" charset="0"/>
            </a:endParaRPr>
          </a:p>
        </p:txBody>
      </p:sp>
      <p:pic>
        <p:nvPicPr>
          <p:cNvPr id="73732" name="Picture 4" descr="http://t1.gstatic.com/images?q=tbn:ANd9GcSryd4i_G2FvUYEtTeHou815ddWIh3yOLnFm5m2CWSx5pDO72vBTA">
            <a:hlinkClick r:id="rId2"/>
          </p:cNvPr>
          <p:cNvPicPr>
            <a:picLocks noChangeAspect="1" noChangeArrowheads="1"/>
          </p:cNvPicPr>
          <p:nvPr/>
        </p:nvPicPr>
        <p:blipFill>
          <a:blip r:embed="rId3" cstate="print"/>
          <a:srcRect/>
          <a:stretch>
            <a:fillRect/>
          </a:stretch>
        </p:blipFill>
        <p:spPr bwMode="auto">
          <a:xfrm>
            <a:off x="5334000" y="3810000"/>
            <a:ext cx="3571875" cy="24765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cstate="print"/>
          <a:srcRect l="21303" t="16667" r="14861" b="27083"/>
          <a:stretch>
            <a:fillRect/>
          </a:stretch>
        </p:blipFill>
        <p:spPr bwMode="auto">
          <a:xfrm>
            <a:off x="381000" y="990600"/>
            <a:ext cx="8763000" cy="5867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l="17570" t="25000" r="18008" b="12500"/>
          <a:stretch>
            <a:fillRect/>
          </a:stretch>
        </p:blipFill>
        <p:spPr bwMode="auto">
          <a:xfrm>
            <a:off x="381000" y="685800"/>
            <a:ext cx="8382000" cy="457200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l="24597" t="55208" r="23280" b="15625"/>
          <a:stretch>
            <a:fillRect/>
          </a:stretch>
        </p:blipFill>
        <p:spPr bwMode="auto">
          <a:xfrm>
            <a:off x="0" y="2514600"/>
            <a:ext cx="9144000" cy="304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l="6442" t="27083" r="50806" b="31250"/>
          <a:stretch>
            <a:fillRect/>
          </a:stretch>
        </p:blipFill>
        <p:spPr bwMode="auto">
          <a:xfrm>
            <a:off x="1905000" y="2590800"/>
            <a:ext cx="5800725" cy="3178175"/>
          </a:xfrm>
          <a:prstGeom prst="rect">
            <a:avLst/>
          </a:prstGeom>
          <a:noFill/>
          <a:ln w="9525">
            <a:noFill/>
            <a:miter lim="800000"/>
            <a:headEnd/>
            <a:tailEnd/>
          </a:ln>
        </p:spPr>
      </p:pic>
      <p:sp>
        <p:nvSpPr>
          <p:cNvPr id="37890" name="Rectangle 3"/>
          <p:cNvSpPr>
            <a:spLocks noChangeArrowheads="1"/>
          </p:cNvSpPr>
          <p:nvPr/>
        </p:nvSpPr>
        <p:spPr bwMode="auto">
          <a:xfrm flipH="1">
            <a:off x="152400" y="457567"/>
            <a:ext cx="8686800" cy="1631216"/>
          </a:xfrm>
          <a:prstGeom prst="rect">
            <a:avLst/>
          </a:prstGeom>
          <a:noFill/>
          <a:ln w="28575">
            <a:solidFill>
              <a:schemeClr val="tx1"/>
            </a:solidFill>
            <a:miter lim="800000"/>
            <a:headEnd/>
            <a:tailEnd/>
          </a:ln>
        </p:spPr>
        <p:txBody>
          <a:bodyPr anchor="ctr">
            <a:spAutoFit/>
          </a:bodyPr>
          <a:lstStyle/>
          <a:p>
            <a:r>
              <a:rPr lang="en-US" sz="2000" b="1" dirty="0">
                <a:solidFill>
                  <a:srgbClr val="000000"/>
                </a:solidFill>
                <a:latin typeface="Arial Narrow Bold" pitchFamily="34" charset="0"/>
                <a:ea typeface="Calibri" pitchFamily="34" charset="0"/>
                <a:cs typeface="Times New Roman" pitchFamily="18" charset="0"/>
              </a:rPr>
              <a:t>An integrated model of literacy</a:t>
            </a:r>
            <a:endParaRPr lang="en-US" sz="2000" dirty="0">
              <a:ea typeface="Calibri" pitchFamily="34" charset="0"/>
            </a:endParaRPr>
          </a:p>
          <a:p>
            <a:pPr eaLnBrk="0" hangingPunct="0"/>
            <a:r>
              <a:rPr lang="en-US" sz="1600" dirty="0">
                <a:solidFill>
                  <a:srgbClr val="000000"/>
                </a:solidFill>
                <a:latin typeface="Arial Narrow" pitchFamily="34" charset="0"/>
                <a:ea typeface="Calibri" pitchFamily="34" charset="0"/>
                <a:cs typeface="Times New Roman" pitchFamily="18" charset="0"/>
              </a:rPr>
              <a:t>Although the Standards are divided into Reading, Writing, Speaking and Listening, and Language strands for conceptual clarity, the processes of communication are closely connected, as reflected throughout this document. For example, Writing standard 9 requires that students be able to write about what they read. Likewise, Speaking and Listening </a:t>
            </a:r>
            <a:r>
              <a:rPr lang="en-US" sz="1600" dirty="0" smtClean="0">
                <a:solidFill>
                  <a:srgbClr val="000000"/>
                </a:solidFill>
                <a:latin typeface="Arial Narrow" pitchFamily="34" charset="0"/>
                <a:ea typeface="Calibri" pitchFamily="34" charset="0"/>
                <a:cs typeface="Times New Roman" pitchFamily="18" charset="0"/>
              </a:rPr>
              <a:t>Standard </a:t>
            </a:r>
            <a:r>
              <a:rPr lang="en-US" sz="1600" dirty="0">
                <a:solidFill>
                  <a:srgbClr val="000000"/>
                </a:solidFill>
                <a:latin typeface="Arial Narrow" pitchFamily="34" charset="0"/>
                <a:ea typeface="Calibri" pitchFamily="34" charset="0"/>
                <a:cs typeface="Times New Roman" pitchFamily="18" charset="0"/>
              </a:rPr>
              <a:t>4 sets the expectation that students will share findings from their research.</a:t>
            </a:r>
          </a:p>
          <a:p>
            <a:pPr eaLnBrk="0" hangingPunct="0"/>
            <a:r>
              <a:rPr lang="en-US" sz="1600" dirty="0">
                <a:solidFill>
                  <a:srgbClr val="000000"/>
                </a:solidFill>
                <a:latin typeface="Arial Narrow" pitchFamily="34" charset="0"/>
                <a:cs typeface="Times New Roman" pitchFamily="18" charset="0"/>
              </a:rPr>
              <a:t>				</a:t>
            </a:r>
            <a:r>
              <a:rPr lang="en-US" sz="1600" dirty="0" smtClean="0">
                <a:solidFill>
                  <a:srgbClr val="000000"/>
                </a:solidFill>
                <a:latin typeface="Arial Narrow" pitchFamily="34" charset="0"/>
                <a:cs typeface="Times New Roman" pitchFamily="18" charset="0"/>
              </a:rPr>
              <a:t>              -</a:t>
            </a:r>
            <a:r>
              <a:rPr lang="en-US" sz="1600" dirty="0">
                <a:solidFill>
                  <a:srgbClr val="000000"/>
                </a:solidFill>
                <a:latin typeface="Arial Narrow" pitchFamily="34" charset="0"/>
                <a:cs typeface="Times New Roman" pitchFamily="18" charset="0"/>
              </a:rPr>
              <a:t>Sacramento County of Education CCSS </a:t>
            </a:r>
            <a:r>
              <a:rPr lang="en-US" sz="1600" dirty="0" smtClean="0">
                <a:solidFill>
                  <a:srgbClr val="000000"/>
                </a:solidFill>
                <a:latin typeface="Arial Narrow" pitchFamily="34" charset="0"/>
                <a:cs typeface="Times New Roman" pitchFamily="18" charset="0"/>
              </a:rPr>
              <a:t>Document p. 3</a:t>
            </a:r>
            <a:endParaRPr lang="en-US" sz="16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28600" y="457200"/>
            <a:ext cx="8229600" cy="1066800"/>
          </a:xfrm>
        </p:spPr>
        <p:txBody>
          <a:bodyPr/>
          <a:lstStyle/>
          <a:p>
            <a:r>
              <a:rPr lang="en-US" dirty="0" smtClean="0"/>
              <a:t>CCSS RL – </a:t>
            </a:r>
            <a:r>
              <a:rPr lang="en-US" sz="3600" dirty="0" smtClean="0"/>
              <a:t>Integrated Literacy</a:t>
            </a:r>
          </a:p>
        </p:txBody>
      </p:sp>
      <p:sp>
        <p:nvSpPr>
          <p:cNvPr id="3" name="Content Placeholder 2"/>
          <p:cNvSpPr>
            <a:spLocks noGrp="1"/>
          </p:cNvSpPr>
          <p:nvPr>
            <p:ph idx="1"/>
          </p:nvPr>
        </p:nvSpPr>
        <p:spPr>
          <a:xfrm>
            <a:off x="457200" y="1447800"/>
            <a:ext cx="8229600" cy="5410200"/>
          </a:xfrm>
        </p:spPr>
        <p:txBody>
          <a:bodyPr rtlCol="0">
            <a:normAutofit fontScale="92500"/>
          </a:bodyPr>
          <a:lstStyle/>
          <a:p>
            <a:pPr lvl="0"/>
            <a:r>
              <a:rPr lang="en-US" dirty="0" smtClean="0"/>
              <a:t>Find references to “prompting and support”</a:t>
            </a:r>
          </a:p>
          <a:p>
            <a:pPr lvl="0"/>
            <a:r>
              <a:rPr lang="en-US" dirty="0" smtClean="0"/>
              <a:t>RL.K-12.4: reference to L.K-12.4-6</a:t>
            </a:r>
          </a:p>
          <a:p>
            <a:pPr lvl="0"/>
            <a:r>
              <a:rPr lang="en-US" dirty="0" smtClean="0"/>
              <a:t>RL.K-2.5: differentiates between RL and RI</a:t>
            </a:r>
          </a:p>
          <a:p>
            <a:pPr lvl="0"/>
            <a:r>
              <a:rPr lang="en-US" dirty="0" smtClean="0"/>
              <a:t>RL.K-5.8: is not applicable</a:t>
            </a:r>
          </a:p>
          <a:p>
            <a:pPr lvl="0"/>
            <a:r>
              <a:rPr lang="en-US" dirty="0" smtClean="0"/>
              <a:t>RL.3&amp;4.5: integrates writing and speaking</a:t>
            </a:r>
          </a:p>
          <a:p>
            <a:pPr lvl="0"/>
            <a:r>
              <a:rPr lang="en-US" dirty="0" smtClean="0"/>
              <a:t>RL.2.6: integrates speaking</a:t>
            </a:r>
          </a:p>
          <a:p>
            <a:pPr lvl="0"/>
            <a:r>
              <a:rPr lang="en-US" dirty="0" smtClean="0"/>
              <a:t>RL.4.7: integrates speaking (oral presentation receptive language)</a:t>
            </a:r>
          </a:p>
          <a:p>
            <a:pPr lvl="0"/>
            <a:r>
              <a:rPr lang="en-US" dirty="0" smtClean="0"/>
              <a:t>Note executive functions and ask, “under what conditions will the student demonstrate mastery?</a:t>
            </a: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cstate="print"/>
          <a:srcRect l="16985" t="20833" r="18008" b="11458"/>
          <a:stretch>
            <a:fillRect/>
          </a:stretch>
        </p:blipFill>
        <p:spPr bwMode="auto">
          <a:xfrm>
            <a:off x="-31750" y="0"/>
            <a:ext cx="917575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cstate="print"/>
          <a:srcRect l="16985" t="20833" r="18008" b="10416"/>
          <a:stretch>
            <a:fillRect/>
          </a:stretch>
        </p:blipFill>
        <p:spPr bwMode="auto">
          <a:xfrm>
            <a:off x="-55563" y="0"/>
            <a:ext cx="9199563" cy="6994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28600" y="457200"/>
            <a:ext cx="8229600" cy="1066800"/>
          </a:xfrm>
        </p:spPr>
        <p:txBody>
          <a:bodyPr/>
          <a:lstStyle/>
          <a:p>
            <a:r>
              <a:rPr lang="en-US" dirty="0" smtClean="0"/>
              <a:t>CCSS RI – </a:t>
            </a:r>
            <a:r>
              <a:rPr lang="en-US" sz="3600" dirty="0" smtClean="0"/>
              <a:t>Integrated Literacy</a:t>
            </a:r>
          </a:p>
        </p:txBody>
      </p:sp>
      <p:sp>
        <p:nvSpPr>
          <p:cNvPr id="3" name="Content Placeholder 2"/>
          <p:cNvSpPr>
            <a:spLocks noGrp="1"/>
          </p:cNvSpPr>
          <p:nvPr>
            <p:ph idx="1"/>
          </p:nvPr>
        </p:nvSpPr>
        <p:spPr>
          <a:xfrm>
            <a:off x="457200" y="1447800"/>
            <a:ext cx="8229600" cy="4608513"/>
          </a:xfrm>
        </p:spPr>
        <p:txBody>
          <a:bodyPr rtlCol="0">
            <a:normAutofit lnSpcReduction="10000"/>
          </a:bodyPr>
          <a:lstStyle/>
          <a:p>
            <a:pPr lvl="0"/>
            <a:r>
              <a:rPr lang="en-US" dirty="0" smtClean="0"/>
              <a:t>RI.K-12.4: reference to L.K-12.4-6</a:t>
            </a:r>
          </a:p>
          <a:p>
            <a:pPr lvl="0"/>
            <a:r>
              <a:rPr lang="en-US" dirty="0" smtClean="0"/>
              <a:t>RI.4-12.7: integrates listening (info. orally presented)</a:t>
            </a:r>
          </a:p>
          <a:p>
            <a:pPr lvl="0"/>
            <a:r>
              <a:rPr lang="en-US" dirty="0" smtClean="0"/>
              <a:t>RI.4&amp;5.9: integrates writing and speaking</a:t>
            </a:r>
          </a:p>
          <a:p>
            <a:pPr lvl="0"/>
            <a:r>
              <a:rPr lang="en-US" dirty="0" smtClean="0"/>
              <a:t>RI.2-5.10: integrates history/social studies, science and technical texts</a:t>
            </a:r>
          </a:p>
          <a:p>
            <a:pPr lvl="0"/>
            <a:r>
              <a:rPr lang="en-US" dirty="0" smtClean="0"/>
              <a:t>Note executive functions and ask, “under what conditions will the student demonstrate mastery?”</a:t>
            </a: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cstate="print"/>
          <a:srcRect l="11713" t="18750" r="13908" b="8333"/>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457200"/>
            <a:ext cx="8229600" cy="1066800"/>
          </a:xfrm>
        </p:spPr>
        <p:txBody>
          <a:bodyPr/>
          <a:lstStyle/>
          <a:p>
            <a:r>
              <a:rPr lang="en-US" dirty="0" smtClean="0"/>
              <a:t>CCSS RF – </a:t>
            </a:r>
            <a:r>
              <a:rPr lang="en-US" sz="3600" dirty="0" smtClean="0"/>
              <a:t>Integrated Literacy</a:t>
            </a:r>
          </a:p>
        </p:txBody>
      </p:sp>
      <p:sp>
        <p:nvSpPr>
          <p:cNvPr id="3" name="Content Placeholder 2"/>
          <p:cNvSpPr>
            <a:spLocks noGrp="1"/>
          </p:cNvSpPr>
          <p:nvPr>
            <p:ph idx="1"/>
          </p:nvPr>
        </p:nvSpPr>
        <p:spPr>
          <a:xfrm>
            <a:off x="457200" y="1447800"/>
            <a:ext cx="8229600" cy="4608513"/>
          </a:xfrm>
        </p:spPr>
        <p:txBody>
          <a:bodyPr rtlCol="0">
            <a:normAutofit fontScale="92500" lnSpcReduction="10000"/>
          </a:bodyPr>
          <a:lstStyle/>
          <a:p>
            <a:pPr lvl="0"/>
            <a:r>
              <a:rPr lang="en-US" dirty="0" smtClean="0"/>
              <a:t>RF.K.1-3: note emphasis on spoken words/ phonemic awareness</a:t>
            </a:r>
          </a:p>
          <a:p>
            <a:pPr lvl="0"/>
            <a:r>
              <a:rPr lang="en-US" dirty="0" smtClean="0"/>
              <a:t>RF.1.2: note the emphasis on spoken words/ phonemic awareness</a:t>
            </a:r>
          </a:p>
          <a:p>
            <a:pPr lvl="0"/>
            <a:r>
              <a:rPr lang="en-US" dirty="0" smtClean="0"/>
              <a:t>RF.1-5.3&amp;4: note progression from spoken words/ phonemic awareness to spelling/sound relationships to decoding/reading</a:t>
            </a:r>
          </a:p>
          <a:p>
            <a:pPr lvl="0"/>
            <a:r>
              <a:rPr lang="en-US" dirty="0" smtClean="0"/>
              <a:t>Consider language-based disabilities (auditory processing) when addressing phonemic awareness</a:t>
            </a: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cstate="print"/>
          <a:srcRect l="11713" t="20833" r="13324" b="6250"/>
          <a:stretch>
            <a:fillRect/>
          </a:stretch>
        </p:blipFill>
        <p:spPr bwMode="auto">
          <a:xfrm>
            <a:off x="0" y="0"/>
            <a:ext cx="9196388"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28600" y="457200"/>
            <a:ext cx="8229600" cy="1066800"/>
          </a:xfrm>
        </p:spPr>
        <p:txBody>
          <a:bodyPr/>
          <a:lstStyle/>
          <a:p>
            <a:r>
              <a:rPr lang="en-US" dirty="0" smtClean="0"/>
              <a:t>CCSS W – </a:t>
            </a:r>
            <a:r>
              <a:rPr lang="en-US" sz="3600" dirty="0" smtClean="0"/>
              <a:t>Integrated Literacy</a:t>
            </a:r>
          </a:p>
        </p:txBody>
      </p:sp>
      <p:sp>
        <p:nvSpPr>
          <p:cNvPr id="3" name="Content Placeholder 2"/>
          <p:cNvSpPr>
            <a:spLocks noGrp="1"/>
          </p:cNvSpPr>
          <p:nvPr>
            <p:ph idx="1"/>
          </p:nvPr>
        </p:nvSpPr>
        <p:spPr>
          <a:xfrm>
            <a:off x="457200" y="1524000"/>
            <a:ext cx="8229600" cy="4608513"/>
          </a:xfrm>
        </p:spPr>
        <p:txBody>
          <a:bodyPr rtlCol="0">
            <a:normAutofit fontScale="85000" lnSpcReduction="20000"/>
          </a:bodyPr>
          <a:lstStyle/>
          <a:p>
            <a:r>
              <a:rPr lang="en-US" dirty="0" smtClean="0"/>
              <a:t>Find references to “guidance and support”</a:t>
            </a:r>
          </a:p>
          <a:p>
            <a:pPr lvl="0"/>
            <a:r>
              <a:rPr lang="en-US" dirty="0" smtClean="0"/>
              <a:t>W.K-12.1-3: lists types of writing as 1.opinion/argument; 2.informative/explanatory; 3.narrative</a:t>
            </a:r>
          </a:p>
          <a:p>
            <a:pPr lvl="0"/>
            <a:r>
              <a:rPr lang="en-US" dirty="0" smtClean="0"/>
              <a:t>W.6-12.1: “opinion” pieces change to “argument”</a:t>
            </a:r>
          </a:p>
          <a:p>
            <a:pPr lvl="0"/>
            <a:r>
              <a:rPr lang="en-US" dirty="0" smtClean="0"/>
              <a:t>W.2-12.4: references “Grade-specific expectations for writing types are defined in writing standards 1-3”</a:t>
            </a:r>
          </a:p>
          <a:p>
            <a:pPr lvl="0"/>
            <a:r>
              <a:rPr lang="en-US" dirty="0" smtClean="0"/>
              <a:t>W.3-12.5: references “Editing for conventions should demonstrate command of L standards 1-3” </a:t>
            </a:r>
          </a:p>
          <a:p>
            <a:pPr lvl="0"/>
            <a:r>
              <a:rPr lang="en-US" dirty="0" smtClean="0"/>
              <a:t>Reading expectations are included: W.3-12.8 and W.4-12.9</a:t>
            </a:r>
          </a:p>
          <a:p>
            <a:pPr lvl="0"/>
            <a:r>
              <a:rPr lang="en-US" dirty="0" smtClean="0"/>
              <a:t>Executive functions are numerous and critical</a:t>
            </a: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cstate="print"/>
          <a:srcRect l="21303" t="16667" r="14861" b="27083"/>
          <a:stretch>
            <a:fillRect/>
          </a:stretch>
        </p:blipFill>
        <p:spPr bwMode="auto">
          <a:xfrm>
            <a:off x="381000" y="990600"/>
            <a:ext cx="8763000" cy="5867400"/>
          </a:xfrm>
          <a:prstGeom prst="rect">
            <a:avLst/>
          </a:prstGeom>
          <a:noFill/>
          <a:ln w="9525">
            <a:noFill/>
            <a:miter lim="800000"/>
            <a:headEnd/>
            <a:tailEnd/>
          </a:ln>
        </p:spPr>
      </p:pic>
      <p:sp>
        <p:nvSpPr>
          <p:cNvPr id="3" name="Rounded Rectangle 2"/>
          <p:cNvSpPr/>
          <p:nvPr/>
        </p:nvSpPr>
        <p:spPr>
          <a:xfrm>
            <a:off x="1219200" y="10668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College/Career Readiness Anchor Standards</a:t>
            </a:r>
          </a:p>
        </p:txBody>
      </p:sp>
      <p:sp>
        <p:nvSpPr>
          <p:cNvPr id="4" name="Rounded Rectangle 3"/>
          <p:cNvSpPr/>
          <p:nvPr/>
        </p:nvSpPr>
        <p:spPr>
          <a:xfrm>
            <a:off x="6172200" y="4572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Standards for Mathematical Practices</a:t>
            </a:r>
          </a:p>
        </p:txBody>
      </p:sp>
      <p:sp>
        <p:nvSpPr>
          <p:cNvPr id="5" name="Rounded Rectangle 4"/>
          <p:cNvSpPr/>
          <p:nvPr/>
        </p:nvSpPr>
        <p:spPr>
          <a:xfrm>
            <a:off x="6019800" y="26670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Webb’s Depth of Knowledge</a:t>
            </a:r>
          </a:p>
        </p:txBody>
      </p:sp>
      <p:sp>
        <p:nvSpPr>
          <p:cNvPr id="6" name="Rounded Rectangle 5"/>
          <p:cNvSpPr/>
          <p:nvPr/>
        </p:nvSpPr>
        <p:spPr>
          <a:xfrm>
            <a:off x="838200" y="38100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Bloom’s Taxonomy</a:t>
            </a:r>
          </a:p>
        </p:txBody>
      </p:sp>
      <p:sp>
        <p:nvSpPr>
          <p:cNvPr id="7" name="Rounded Rectangle 6"/>
          <p:cNvSpPr/>
          <p:nvPr/>
        </p:nvSpPr>
        <p:spPr>
          <a:xfrm>
            <a:off x="381000" y="48768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Universal Design for Learning</a:t>
            </a:r>
          </a:p>
        </p:txBody>
      </p:sp>
      <p:sp>
        <p:nvSpPr>
          <p:cNvPr id="8" name="Rounded Rectangle 7"/>
          <p:cNvSpPr/>
          <p:nvPr/>
        </p:nvSpPr>
        <p:spPr>
          <a:xfrm>
            <a:off x="5410200" y="42672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Common Core State Standards</a:t>
            </a:r>
          </a:p>
        </p:txBody>
      </p:sp>
      <p:sp>
        <p:nvSpPr>
          <p:cNvPr id="9" name="Rounded Rectangle 8"/>
          <p:cNvSpPr/>
          <p:nvPr/>
        </p:nvSpPr>
        <p:spPr>
          <a:xfrm>
            <a:off x="3886200" y="20574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Progress Indicators</a:t>
            </a:r>
          </a:p>
        </p:txBody>
      </p:sp>
      <p:sp>
        <p:nvSpPr>
          <p:cNvPr id="10" name="Rounded Rectangle 9"/>
          <p:cNvSpPr/>
          <p:nvPr/>
        </p:nvSpPr>
        <p:spPr>
          <a:xfrm>
            <a:off x="3352800" y="36576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Learning Targets</a:t>
            </a:r>
          </a:p>
        </p:txBody>
      </p:sp>
      <p:sp>
        <p:nvSpPr>
          <p:cNvPr id="11" name="Rounded Rectangle 10"/>
          <p:cNvSpPr/>
          <p:nvPr/>
        </p:nvSpPr>
        <p:spPr>
          <a:xfrm>
            <a:off x="3124200" y="3048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Educational Benefit</a:t>
            </a:r>
          </a:p>
        </p:txBody>
      </p:sp>
      <p:sp>
        <p:nvSpPr>
          <p:cNvPr id="12" name="Rounded Rectangle 11"/>
          <p:cNvSpPr/>
          <p:nvPr/>
        </p:nvSpPr>
        <p:spPr>
          <a:xfrm>
            <a:off x="533400" y="21336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FAPE in the LRE</a:t>
            </a:r>
          </a:p>
        </p:txBody>
      </p:sp>
      <p:sp>
        <p:nvSpPr>
          <p:cNvPr id="13" name="Rounded Rectangle 12"/>
          <p:cNvSpPr/>
          <p:nvPr/>
        </p:nvSpPr>
        <p:spPr>
          <a:xfrm>
            <a:off x="3581400" y="50292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Hess’ Cognitive Rigor Matrix</a:t>
            </a:r>
          </a:p>
        </p:txBody>
      </p:sp>
      <p:sp>
        <p:nvSpPr>
          <p:cNvPr id="14" name="Rounded Rectangle 13"/>
          <p:cNvSpPr/>
          <p:nvPr/>
        </p:nvSpPr>
        <p:spPr>
          <a:xfrm>
            <a:off x="6477000" y="5562600"/>
            <a:ext cx="2286000" cy="9906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b="1" dirty="0">
                <a:solidFill>
                  <a:schemeClr val="tx1"/>
                </a:solidFill>
                <a:latin typeface="Arial Narrow" pitchFamily="34" charset="0"/>
              </a:rPr>
              <a:t>Individualized Goals and Objectives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9"/>
                                        </p:tgtEl>
                                      </p:cBhvr>
                                    </p:animEffect>
                                    <p:set>
                                      <p:cBhvr>
                                        <p:cTn id="92" dur="1" fill="hold">
                                          <p:stCondLst>
                                            <p:cond delay="499"/>
                                          </p:stCondLst>
                                        </p:cTn>
                                        <p:tgtEl>
                                          <p:spTgt spid="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7"/>
                                        </p:tgtEl>
                                      </p:cBhvr>
                                    </p:animEffect>
                                    <p:set>
                                      <p:cBhvr>
                                        <p:cTn id="97" dur="1" fill="hold">
                                          <p:stCondLst>
                                            <p:cond delay="499"/>
                                          </p:stCondLst>
                                        </p:cTn>
                                        <p:tgtEl>
                                          <p:spTgt spid="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6"/>
                                        </p:tgtEl>
                                      </p:cBhvr>
                                    </p:animEffect>
                                    <p:set>
                                      <p:cBhvr>
                                        <p:cTn id="107" dur="1" fill="hold">
                                          <p:stCondLst>
                                            <p:cond delay="499"/>
                                          </p:stCondLst>
                                        </p:cTn>
                                        <p:tgtEl>
                                          <p:spTgt spid="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500"/>
                                        <p:tgtEl>
                                          <p:spTgt spid="5"/>
                                        </p:tgtEl>
                                      </p:cBhvr>
                                    </p:animEffect>
                                    <p:set>
                                      <p:cBhvr>
                                        <p:cTn id="112" dur="1" fill="hold">
                                          <p:stCondLst>
                                            <p:cond delay="499"/>
                                          </p:stCondLst>
                                        </p:cTn>
                                        <p:tgtEl>
                                          <p:spTgt spid="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4"/>
                                        </p:tgtEl>
                                      </p:cBhvr>
                                    </p:animEffect>
                                    <p:set>
                                      <p:cBhvr>
                                        <p:cTn id="117" dur="1" fill="hold">
                                          <p:stCondLst>
                                            <p:cond delay="499"/>
                                          </p:stCondLst>
                                        </p:cTn>
                                        <p:tgtEl>
                                          <p:spTgt spid="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3"/>
                                        </p:tgtEl>
                                      </p:cBhvr>
                                    </p:animEffect>
                                    <p:set>
                                      <p:cBhvr>
                                        <p:cTn id="1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056" t="19792" r="15080" b="7292"/>
          <a:stretch>
            <a:fillRect/>
          </a:stretch>
        </p:blipFill>
        <p:spPr bwMode="auto">
          <a:xfrm>
            <a:off x="-76200" y="0"/>
            <a:ext cx="92202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4056" t="20833" r="15081" b="9375"/>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28600" y="457200"/>
            <a:ext cx="8229600" cy="1066800"/>
          </a:xfrm>
        </p:spPr>
        <p:txBody>
          <a:bodyPr/>
          <a:lstStyle/>
          <a:p>
            <a:r>
              <a:rPr lang="en-US" dirty="0" smtClean="0"/>
              <a:t>CCSS SL – </a:t>
            </a:r>
            <a:r>
              <a:rPr lang="en-US" sz="3600" dirty="0" smtClean="0"/>
              <a:t>Integrated Literacy</a:t>
            </a:r>
          </a:p>
        </p:txBody>
      </p:sp>
      <p:sp>
        <p:nvSpPr>
          <p:cNvPr id="3" name="Content Placeholder 2"/>
          <p:cNvSpPr>
            <a:spLocks noGrp="1"/>
          </p:cNvSpPr>
          <p:nvPr>
            <p:ph idx="1"/>
          </p:nvPr>
        </p:nvSpPr>
        <p:spPr>
          <a:xfrm>
            <a:off x="457200" y="1447800"/>
            <a:ext cx="8229600" cy="4608513"/>
          </a:xfrm>
        </p:spPr>
        <p:txBody>
          <a:bodyPr rtlCol="0">
            <a:normAutofit/>
          </a:bodyPr>
          <a:lstStyle/>
          <a:p>
            <a:pPr lvl="0"/>
            <a:r>
              <a:rPr lang="en-US" dirty="0" smtClean="0"/>
              <a:t>Reading expectations are included: SL.3-12.1</a:t>
            </a:r>
          </a:p>
          <a:p>
            <a:pPr lvl="0"/>
            <a:r>
              <a:rPr lang="en-US" dirty="0" smtClean="0"/>
              <a:t>Writing (fine motor) expectations are included: SL.K-5.5</a:t>
            </a:r>
          </a:p>
          <a:p>
            <a:pPr lvl="0"/>
            <a:r>
              <a:rPr lang="en-US" dirty="0" smtClean="0"/>
              <a:t>Language expectations are included: SL.1-12.6</a:t>
            </a:r>
          </a:p>
          <a:p>
            <a:pPr lvl="0"/>
            <a:r>
              <a:rPr lang="en-US" dirty="0" smtClean="0"/>
              <a:t>Consider language-based disabilities (auditory processing) when addressing oral, i.e., expressive/receptive language</a:t>
            </a:r>
          </a:p>
          <a:p>
            <a:pPr lvl="0"/>
            <a:r>
              <a:rPr lang="en-US" dirty="0" smtClean="0"/>
              <a:t>Executive functions are numerous and critical</a:t>
            </a: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4641" t="19792" r="15666" b="7292"/>
          <a:stretch>
            <a:fillRect/>
          </a:stretch>
        </p:blipFill>
        <p:spPr bwMode="auto">
          <a:xfrm>
            <a:off x="0" y="0"/>
            <a:ext cx="90678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28600" y="457200"/>
            <a:ext cx="8229600" cy="1066800"/>
          </a:xfrm>
        </p:spPr>
        <p:txBody>
          <a:bodyPr/>
          <a:lstStyle/>
          <a:p>
            <a:r>
              <a:rPr lang="en-US" dirty="0" smtClean="0"/>
              <a:t>CCSS L – </a:t>
            </a:r>
            <a:r>
              <a:rPr lang="en-US" sz="3600" dirty="0" smtClean="0"/>
              <a:t>Integrated Literacy</a:t>
            </a:r>
          </a:p>
        </p:txBody>
      </p:sp>
      <p:sp>
        <p:nvSpPr>
          <p:cNvPr id="3" name="Content Placeholder 2"/>
          <p:cNvSpPr>
            <a:spLocks noGrp="1"/>
          </p:cNvSpPr>
          <p:nvPr>
            <p:ph idx="1"/>
          </p:nvPr>
        </p:nvSpPr>
        <p:spPr>
          <a:xfrm>
            <a:off x="457200" y="1447800"/>
            <a:ext cx="8229600" cy="4800600"/>
          </a:xfrm>
        </p:spPr>
        <p:txBody>
          <a:bodyPr rtlCol="0">
            <a:normAutofit fontScale="92500"/>
          </a:bodyPr>
          <a:lstStyle/>
          <a:p>
            <a:pPr lvl="0"/>
            <a:r>
              <a:rPr lang="en-US" dirty="0" smtClean="0"/>
              <a:t>Reading AND speaking expectations are included: L.K-12.1</a:t>
            </a:r>
          </a:p>
          <a:p>
            <a:pPr lvl="0"/>
            <a:r>
              <a:rPr lang="en-US" dirty="0" smtClean="0"/>
              <a:t>Writing/spelling expectations are included: L.K-12.2</a:t>
            </a:r>
          </a:p>
          <a:p>
            <a:pPr lvl="0"/>
            <a:r>
              <a:rPr lang="en-US" dirty="0" smtClean="0"/>
              <a:t>Reading, writing, AND speaking and listening expectations are included: L.2-12.3 and L.9-12.6</a:t>
            </a:r>
          </a:p>
          <a:p>
            <a:pPr lvl="0"/>
            <a:r>
              <a:rPr lang="en-US" dirty="0" smtClean="0"/>
              <a:t>Reading and speaking and listening expectations are included: L.K-3.6</a:t>
            </a:r>
          </a:p>
          <a:p>
            <a:pPr lvl="0"/>
            <a:r>
              <a:rPr lang="en-US" dirty="0" smtClean="0"/>
              <a:t>Executive functions are numerous and critical</a:t>
            </a: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a:p>
            <a:pPr marL="365760" indent="-256032" fontAlgn="auto">
              <a:spcBef>
                <a:spcPts val="1100"/>
              </a:spcBef>
              <a:spcAft>
                <a:spcPts val="0"/>
              </a:spcAft>
              <a:buClr>
                <a:schemeClr val="accent3"/>
              </a:buClr>
              <a:buFont typeface="Georgia"/>
              <a:buChar char="•"/>
              <a:defRPr/>
            </a:pPr>
            <a:endParaRPr lang="en-US" dirty="0" smtClean="0">
              <a:latin typeface="+mj-lt"/>
              <a:sym typeface="Chalkboard"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4641" t="20833" r="15666" b="11458"/>
          <a:stretch>
            <a:fillRect/>
          </a:stretch>
        </p:blipFill>
        <p:spPr bwMode="auto">
          <a:xfrm>
            <a:off x="0" y="0"/>
            <a:ext cx="90678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6984" t="22917" r="18009" b="8333"/>
          <a:stretch>
            <a:fillRect/>
          </a:stretch>
        </p:blipFill>
        <p:spPr bwMode="auto">
          <a:xfrm>
            <a:off x="-1" y="-228600"/>
            <a:ext cx="9098973"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cstate="print"/>
          <a:srcRect l="3514" t="18750" r="33237" b="48958"/>
          <a:stretch>
            <a:fillRect/>
          </a:stretch>
        </p:blipFill>
        <p:spPr bwMode="auto">
          <a:xfrm>
            <a:off x="533400" y="228600"/>
            <a:ext cx="8229600" cy="2362200"/>
          </a:xfrm>
          <a:prstGeom prst="rect">
            <a:avLst/>
          </a:prstGeom>
          <a:noFill/>
          <a:ln w="9525">
            <a:noFill/>
            <a:miter lim="800000"/>
            <a:headEnd/>
            <a:tailEnd/>
          </a:ln>
        </p:spPr>
      </p:pic>
      <p:pic>
        <p:nvPicPr>
          <p:cNvPr id="49154" name="Picture 3"/>
          <p:cNvPicPr>
            <a:picLocks noChangeAspect="1" noChangeArrowheads="1"/>
          </p:cNvPicPr>
          <p:nvPr/>
        </p:nvPicPr>
        <p:blipFill>
          <a:blip r:embed="rId3" cstate="print"/>
          <a:srcRect l="39458" t="45833" r="28917" b="22917"/>
          <a:stretch>
            <a:fillRect/>
          </a:stretch>
        </p:blipFill>
        <p:spPr bwMode="auto">
          <a:xfrm>
            <a:off x="-152400" y="3581400"/>
            <a:ext cx="4114800" cy="2286000"/>
          </a:xfrm>
          <a:prstGeom prst="rect">
            <a:avLst/>
          </a:prstGeom>
          <a:noFill/>
          <a:ln w="9525">
            <a:noFill/>
            <a:miter lim="800000"/>
            <a:headEnd/>
            <a:tailEnd/>
          </a:ln>
        </p:spPr>
      </p:pic>
      <p:pic>
        <p:nvPicPr>
          <p:cNvPr id="49155" name="Picture 4"/>
          <p:cNvPicPr>
            <a:picLocks noChangeAspect="1" noChangeArrowheads="1"/>
          </p:cNvPicPr>
          <p:nvPr/>
        </p:nvPicPr>
        <p:blipFill>
          <a:blip r:embed="rId4" cstate="print"/>
          <a:srcRect l="31259" t="28125" r="17204" b="15625"/>
          <a:stretch>
            <a:fillRect/>
          </a:stretch>
        </p:blipFill>
        <p:spPr bwMode="auto">
          <a:xfrm>
            <a:off x="3803650" y="3276600"/>
            <a:ext cx="5340350" cy="3276600"/>
          </a:xfrm>
          <a:prstGeom prst="rect">
            <a:avLst/>
          </a:prstGeom>
          <a:noFill/>
          <a:ln w="9525">
            <a:noFill/>
            <a:miter lim="800000"/>
            <a:headEnd/>
            <a:tailEnd/>
          </a:ln>
        </p:spPr>
      </p:pic>
      <p:sp>
        <p:nvSpPr>
          <p:cNvPr id="49156" name="TextBox 5"/>
          <p:cNvSpPr txBox="1">
            <a:spLocks noChangeArrowheads="1"/>
          </p:cNvSpPr>
          <p:nvPr/>
        </p:nvSpPr>
        <p:spPr bwMode="auto">
          <a:xfrm>
            <a:off x="3810000" y="0"/>
            <a:ext cx="2057400" cy="584200"/>
          </a:xfrm>
          <a:prstGeom prst="rect">
            <a:avLst/>
          </a:prstGeom>
          <a:noFill/>
          <a:ln w="9525">
            <a:noFill/>
            <a:miter lim="800000"/>
            <a:headEnd/>
            <a:tailEnd/>
          </a:ln>
        </p:spPr>
        <p:txBody>
          <a:bodyPr>
            <a:spAutoFit/>
          </a:bodyPr>
          <a:lstStyle/>
          <a:p>
            <a:r>
              <a:rPr lang="en-US" sz="3200" b="1" u="sng" dirty="0">
                <a:latin typeface="Arial Narrow" pitchFamily="34" charset="0"/>
              </a:rPr>
              <a:t>Prompting</a:t>
            </a:r>
          </a:p>
        </p:txBody>
      </p:sp>
      <p:sp>
        <p:nvSpPr>
          <p:cNvPr id="49157" name="TextBox 6"/>
          <p:cNvSpPr txBox="1">
            <a:spLocks noChangeArrowheads="1"/>
          </p:cNvSpPr>
          <p:nvPr/>
        </p:nvSpPr>
        <p:spPr bwMode="auto">
          <a:xfrm>
            <a:off x="0" y="6488113"/>
            <a:ext cx="9144000" cy="369887"/>
          </a:xfrm>
          <a:prstGeom prst="rect">
            <a:avLst/>
          </a:prstGeom>
          <a:noFill/>
          <a:ln w="9525">
            <a:noFill/>
            <a:miter lim="800000"/>
            <a:headEnd/>
            <a:tailEnd/>
          </a:ln>
        </p:spPr>
        <p:txBody>
          <a:bodyPr>
            <a:spAutoFit/>
          </a:bodyPr>
          <a:lstStyle/>
          <a:p>
            <a:pPr algn="ctr"/>
            <a:r>
              <a:rPr lang="en-US" dirty="0">
                <a:latin typeface="Calibri" pitchFamily="34" charset="0"/>
              </a:rPr>
              <a:t>https://wiki.ncscpartners.org/mediawiki/index.php/Instructional_Resource_Guide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 y="0"/>
          <a:ext cx="9144000" cy="6857999"/>
        </p:xfrm>
        <a:graphic>
          <a:graphicData uri="http://schemas.openxmlformats.org/drawingml/2006/table">
            <a:tbl>
              <a:tblPr/>
              <a:tblGrid>
                <a:gridCol w="1518198"/>
                <a:gridCol w="1583544"/>
                <a:gridCol w="1510259"/>
                <a:gridCol w="1510259"/>
                <a:gridCol w="1510259"/>
                <a:gridCol w="1511481"/>
              </a:tblGrid>
              <a:tr h="677079">
                <a:tc gridSpan="6">
                  <a:txBody>
                    <a:bodyPr/>
                    <a:lstStyle/>
                    <a:p>
                      <a:pPr marL="0" marR="0" algn="ctr">
                        <a:spcBef>
                          <a:spcPts val="0"/>
                        </a:spcBef>
                        <a:spcAft>
                          <a:spcPts val="0"/>
                        </a:spcAft>
                      </a:pPr>
                      <a:r>
                        <a:rPr lang="en-US" sz="3200" b="1" dirty="0">
                          <a:latin typeface="Calibri"/>
                          <a:ea typeface="Calibri"/>
                          <a:cs typeface="Times New Roman"/>
                        </a:rPr>
                        <a:t>BLOOM’S TAXONOMY</a:t>
                      </a:r>
                      <a:endParaRPr lang="en-US" sz="32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772">
                <a:tc>
                  <a:txBody>
                    <a:bodyPr/>
                    <a:lstStyle/>
                    <a:p>
                      <a:pPr marL="0" marR="0" algn="ctr">
                        <a:spcBef>
                          <a:spcPts val="0"/>
                        </a:spcBef>
                        <a:spcAft>
                          <a:spcPts val="0"/>
                        </a:spcAft>
                      </a:pPr>
                      <a:r>
                        <a:rPr lang="en-US" sz="1400" b="1" dirty="0">
                          <a:latin typeface="Century Gothic"/>
                          <a:ea typeface="Calibri"/>
                          <a:cs typeface="Times New Roman"/>
                        </a:rPr>
                        <a:t>Remembering</a:t>
                      </a:r>
                      <a:endParaRPr lang="en-US" sz="14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Century Gothic"/>
                          <a:ea typeface="Calibri"/>
                          <a:cs typeface="Times New Roman"/>
                        </a:rPr>
                        <a:t>Understanding</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Century Gothic"/>
                          <a:ea typeface="Calibri"/>
                          <a:cs typeface="Times New Roman"/>
                        </a:rPr>
                        <a:t>Applying</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Century Gothic"/>
                          <a:ea typeface="Calibri"/>
                          <a:cs typeface="Times New Roman"/>
                        </a:rPr>
                        <a:t>Analyzing</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Century Gothic"/>
                          <a:ea typeface="Calibri"/>
                          <a:cs typeface="Times New Roman"/>
                        </a:rPr>
                        <a:t>Evaluating</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Century Gothic"/>
                          <a:ea typeface="Calibri"/>
                          <a:cs typeface="Times New Roman"/>
                        </a:rPr>
                        <a:t>Creating</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8148">
                <a:tc>
                  <a:txBody>
                    <a:bodyPr/>
                    <a:lstStyle/>
                    <a:p>
                      <a:pPr marL="0" marR="0">
                        <a:spcBef>
                          <a:spcPts val="0"/>
                        </a:spcBef>
                        <a:spcAft>
                          <a:spcPts val="0"/>
                        </a:spcAft>
                      </a:pPr>
                      <a:r>
                        <a:rPr lang="en-US" sz="1600" b="1" dirty="0">
                          <a:latin typeface="Century Gothic"/>
                          <a:ea typeface="Calibri"/>
                          <a:cs typeface="Times New Roman"/>
                        </a:rPr>
                        <a:t>Can the student recall or remember the </a:t>
                      </a:r>
                      <a:r>
                        <a:rPr lang="en-US" sz="1600" b="1" dirty="0" smtClean="0">
                          <a:latin typeface="Century Gothic"/>
                          <a:ea typeface="Calibri"/>
                          <a:cs typeface="Times New Roman"/>
                        </a:rPr>
                        <a:t>info.?</a:t>
                      </a:r>
                      <a:endParaRPr lang="en-US" sz="1600" b="1" dirty="0">
                        <a:latin typeface="Calibri"/>
                        <a:ea typeface="Calibri"/>
                        <a:cs typeface="Times New Roman"/>
                      </a:endParaRPr>
                    </a:p>
                    <a:p>
                      <a:pPr marL="0" marR="0">
                        <a:spcBef>
                          <a:spcPts val="0"/>
                        </a:spcBef>
                        <a:spcAft>
                          <a:spcPts val="0"/>
                        </a:spcAft>
                      </a:pPr>
                      <a:endParaRPr lang="en-US" sz="1600" dirty="0" smtClean="0">
                        <a:latin typeface="Century Gothic"/>
                        <a:ea typeface="Calibri"/>
                        <a:cs typeface="Times New Roman"/>
                      </a:endParaRPr>
                    </a:p>
                    <a:p>
                      <a:pPr marL="0" marR="0">
                        <a:spcBef>
                          <a:spcPts val="0"/>
                        </a:spcBef>
                        <a:spcAft>
                          <a:spcPts val="0"/>
                        </a:spcAft>
                      </a:pPr>
                      <a:r>
                        <a:rPr lang="en-US" sz="1600" dirty="0" smtClean="0">
                          <a:latin typeface="Century Gothic"/>
                          <a:ea typeface="Calibri"/>
                          <a:cs typeface="Times New Roman"/>
                        </a:rPr>
                        <a:t>define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duplicate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list</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memorize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recall</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repeat reproduce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state</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Century Gothic"/>
                          <a:ea typeface="Calibri"/>
                          <a:cs typeface="Times New Roman"/>
                        </a:rPr>
                        <a:t>Can the student explain ideas or concepts?</a:t>
                      </a:r>
                      <a:endParaRPr lang="en-US" sz="1600" b="1" dirty="0">
                        <a:latin typeface="Calibri"/>
                        <a:ea typeface="Calibri"/>
                        <a:cs typeface="Times New Roman"/>
                      </a:endParaRPr>
                    </a:p>
                    <a:p>
                      <a:pPr marL="0" marR="0">
                        <a:spcBef>
                          <a:spcPts val="0"/>
                        </a:spcBef>
                        <a:spcAft>
                          <a:spcPts val="0"/>
                        </a:spcAft>
                      </a:pPr>
                      <a:endParaRPr lang="en-US" sz="1600" dirty="0" smtClean="0">
                        <a:latin typeface="Century Gothic"/>
                        <a:ea typeface="Calibri"/>
                        <a:cs typeface="Times New Roman"/>
                      </a:endParaRPr>
                    </a:p>
                    <a:p>
                      <a:pPr marL="0" marR="0">
                        <a:spcBef>
                          <a:spcPts val="0"/>
                        </a:spcBef>
                        <a:spcAft>
                          <a:spcPts val="0"/>
                        </a:spcAft>
                      </a:pPr>
                      <a:r>
                        <a:rPr lang="en-US" sz="1600" dirty="0" smtClean="0">
                          <a:latin typeface="Century Gothic"/>
                          <a:ea typeface="Calibri"/>
                          <a:cs typeface="Times New Roman"/>
                        </a:rPr>
                        <a:t>classify</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describe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discuss</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explain</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identify</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locate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recognize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report</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select</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translate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paraphrase</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Century Gothic"/>
                          <a:ea typeface="Calibri"/>
                          <a:cs typeface="Times New Roman"/>
                        </a:rPr>
                        <a:t>Can the student use the </a:t>
                      </a:r>
                      <a:r>
                        <a:rPr lang="en-US" sz="1600" b="1" dirty="0" smtClean="0">
                          <a:latin typeface="Century Gothic"/>
                          <a:ea typeface="Calibri"/>
                          <a:cs typeface="Times New Roman"/>
                        </a:rPr>
                        <a:t>info. </a:t>
                      </a:r>
                      <a:r>
                        <a:rPr lang="en-US" sz="1600" b="1" dirty="0">
                          <a:latin typeface="Century Gothic"/>
                          <a:ea typeface="Calibri"/>
                          <a:cs typeface="Times New Roman"/>
                        </a:rPr>
                        <a:t>in a new way?</a:t>
                      </a:r>
                      <a:endParaRPr lang="en-US" sz="1600" b="1" dirty="0">
                        <a:latin typeface="Calibri"/>
                        <a:ea typeface="Calibri"/>
                        <a:cs typeface="Times New Roman"/>
                      </a:endParaRPr>
                    </a:p>
                    <a:p>
                      <a:pPr marL="0" marR="0">
                        <a:spcBef>
                          <a:spcPts val="0"/>
                        </a:spcBef>
                        <a:spcAft>
                          <a:spcPts val="0"/>
                        </a:spcAft>
                      </a:pPr>
                      <a:endParaRPr lang="en-US" sz="1600" dirty="0" smtClean="0">
                        <a:latin typeface="Century Gothic"/>
                        <a:ea typeface="Calibri"/>
                        <a:cs typeface="Times New Roman"/>
                      </a:endParaRPr>
                    </a:p>
                    <a:p>
                      <a:pPr marL="0" marR="0">
                        <a:spcBef>
                          <a:spcPts val="0"/>
                        </a:spcBef>
                        <a:spcAft>
                          <a:spcPts val="0"/>
                        </a:spcAft>
                      </a:pPr>
                      <a:r>
                        <a:rPr lang="en-US" sz="1600" dirty="0" smtClean="0">
                          <a:latin typeface="Century Gothic"/>
                          <a:ea typeface="Calibri"/>
                          <a:cs typeface="Times New Roman"/>
                        </a:rPr>
                        <a:t>choose </a:t>
                      </a:r>
                      <a:r>
                        <a:rPr lang="en-US" sz="1600" dirty="0">
                          <a:latin typeface="Century Gothic"/>
                          <a:ea typeface="Calibri"/>
                          <a:cs typeface="Times New Roman"/>
                        </a:rPr>
                        <a:t>demonstrate dramatize employ</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illustrate interpret operate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schedule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sketch</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solve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use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write.</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Century Gothic"/>
                          <a:ea typeface="Calibri"/>
                          <a:cs typeface="Times New Roman"/>
                        </a:rPr>
                        <a:t>Can the student distinguish between the different parts?</a:t>
                      </a:r>
                      <a:endParaRPr lang="en-US" sz="1600" b="1" dirty="0">
                        <a:latin typeface="Calibri"/>
                        <a:ea typeface="Calibri"/>
                        <a:cs typeface="Times New Roman"/>
                      </a:endParaRPr>
                    </a:p>
                    <a:p>
                      <a:pPr marL="0" marR="0">
                        <a:spcBef>
                          <a:spcPts val="0"/>
                        </a:spcBef>
                        <a:spcAft>
                          <a:spcPts val="0"/>
                        </a:spcAft>
                      </a:pPr>
                      <a:endParaRPr lang="en-US" sz="1600" dirty="0" smtClean="0">
                        <a:latin typeface="Century Gothic"/>
                        <a:ea typeface="Calibri"/>
                        <a:cs typeface="Times New Roman"/>
                      </a:endParaRPr>
                    </a:p>
                    <a:p>
                      <a:pPr marL="0" marR="0">
                        <a:spcBef>
                          <a:spcPts val="0"/>
                        </a:spcBef>
                        <a:spcAft>
                          <a:spcPts val="0"/>
                        </a:spcAft>
                      </a:pPr>
                      <a:r>
                        <a:rPr lang="en-US" sz="1600" dirty="0" smtClean="0">
                          <a:latin typeface="Century Gothic"/>
                          <a:ea typeface="Calibri"/>
                          <a:cs typeface="Times New Roman"/>
                        </a:rPr>
                        <a:t>appraise </a:t>
                      </a:r>
                      <a:r>
                        <a:rPr lang="en-US" sz="1600" dirty="0">
                          <a:latin typeface="Century Gothic"/>
                          <a:ea typeface="Calibri"/>
                          <a:cs typeface="Times New Roman"/>
                        </a:rPr>
                        <a:t>compare contrast</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criticize differentiate discriminate distinguish examine experiment question</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test</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Century Gothic"/>
                          <a:ea typeface="Calibri"/>
                          <a:cs typeface="Times New Roman"/>
                        </a:rPr>
                        <a:t>Can the student justify a stand or decision?</a:t>
                      </a:r>
                      <a:endParaRPr lang="en-US" sz="1600" b="1" dirty="0">
                        <a:latin typeface="Calibri"/>
                        <a:ea typeface="Calibri"/>
                        <a:cs typeface="Times New Roman"/>
                      </a:endParaRPr>
                    </a:p>
                    <a:p>
                      <a:pPr marL="0" marR="0">
                        <a:spcBef>
                          <a:spcPts val="0"/>
                        </a:spcBef>
                        <a:spcAft>
                          <a:spcPts val="0"/>
                        </a:spcAft>
                      </a:pPr>
                      <a:endParaRPr lang="en-US" sz="1600" dirty="0" smtClean="0">
                        <a:latin typeface="Century Gothic"/>
                        <a:ea typeface="Calibri"/>
                        <a:cs typeface="Times New Roman"/>
                      </a:endParaRPr>
                    </a:p>
                    <a:p>
                      <a:pPr marL="0" marR="0">
                        <a:spcBef>
                          <a:spcPts val="0"/>
                        </a:spcBef>
                        <a:spcAft>
                          <a:spcPts val="0"/>
                        </a:spcAft>
                      </a:pPr>
                      <a:r>
                        <a:rPr lang="en-US" sz="1600" dirty="0" smtClean="0">
                          <a:latin typeface="Century Gothic"/>
                          <a:ea typeface="Calibri"/>
                          <a:cs typeface="Times New Roman"/>
                        </a:rPr>
                        <a:t>appraise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argue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defend</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judge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select</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support</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value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evaluate</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Century Gothic"/>
                          <a:ea typeface="Calibri"/>
                          <a:cs typeface="Times New Roman"/>
                        </a:rPr>
                        <a:t>Can the student create new product or point of view?</a:t>
                      </a:r>
                      <a:endParaRPr lang="en-US" sz="1600" b="1" dirty="0">
                        <a:latin typeface="Calibri"/>
                        <a:ea typeface="Calibri"/>
                        <a:cs typeface="Times New Roman"/>
                      </a:endParaRPr>
                    </a:p>
                    <a:p>
                      <a:pPr marL="0" marR="0">
                        <a:spcBef>
                          <a:spcPts val="0"/>
                        </a:spcBef>
                        <a:spcAft>
                          <a:spcPts val="0"/>
                        </a:spcAft>
                      </a:pPr>
                      <a:endParaRPr lang="en-US" sz="1600" dirty="0" smtClean="0">
                        <a:latin typeface="Century Gothic"/>
                        <a:ea typeface="Calibri"/>
                        <a:cs typeface="Times New Roman"/>
                      </a:endParaRPr>
                    </a:p>
                    <a:p>
                      <a:pPr marL="0" marR="0">
                        <a:spcBef>
                          <a:spcPts val="0"/>
                        </a:spcBef>
                        <a:spcAft>
                          <a:spcPts val="0"/>
                        </a:spcAft>
                      </a:pPr>
                      <a:r>
                        <a:rPr lang="en-US" sz="1600" dirty="0" smtClean="0">
                          <a:latin typeface="Century Gothic"/>
                          <a:ea typeface="Calibri"/>
                          <a:cs typeface="Times New Roman"/>
                        </a:rPr>
                        <a:t>assemble</a:t>
                      </a:r>
                      <a:r>
                        <a:rPr lang="en-US" sz="1600" dirty="0">
                          <a:latin typeface="Century Gothic"/>
                          <a:ea typeface="Calibri"/>
                          <a:cs typeface="Times New Roman"/>
                        </a:rPr>
                        <a:t>, construct</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create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design</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develop</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formulate</a:t>
                      </a:r>
                      <a:endParaRPr lang="en-US" sz="1600" dirty="0">
                        <a:latin typeface="Calibri"/>
                        <a:ea typeface="Calibri"/>
                        <a:cs typeface="Times New Roman"/>
                      </a:endParaRPr>
                    </a:p>
                    <a:p>
                      <a:pPr marL="0" marR="0">
                        <a:spcBef>
                          <a:spcPts val="0"/>
                        </a:spcBef>
                        <a:spcAft>
                          <a:spcPts val="0"/>
                        </a:spcAft>
                      </a:pPr>
                      <a:r>
                        <a:rPr lang="en-US" sz="1600" dirty="0">
                          <a:latin typeface="Century Gothic"/>
                          <a:ea typeface="Calibri"/>
                          <a:cs typeface="Times New Roman"/>
                        </a:rPr>
                        <a:t>write</a:t>
                      </a:r>
                      <a:endParaRPr lang="en-US" sz="1600" dirty="0">
                        <a:latin typeface="Calibri"/>
                        <a:ea typeface="Calibri"/>
                        <a:cs typeface="Times New Roman"/>
                      </a:endParaRPr>
                    </a:p>
                  </a:txBody>
                  <a:tcPr marL="43970" marR="439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b="1" dirty="0" smtClean="0">
                <a:solidFill>
                  <a:schemeClr val="tx1"/>
                </a:solidFill>
                <a:latin typeface="Arial Narrow" pitchFamily="34" charset="0"/>
              </a:rPr>
              <a:t>CCSS – </a:t>
            </a:r>
            <a:r>
              <a:rPr lang="en-US" sz="3600" b="1" dirty="0" smtClean="0">
                <a:solidFill>
                  <a:schemeClr val="tx1"/>
                </a:solidFill>
                <a:latin typeface="Arial Narrow" pitchFamily="34" charset="0"/>
              </a:rPr>
              <a:t>Depth of Knowledge</a:t>
            </a:r>
          </a:p>
        </p:txBody>
      </p:sp>
      <p:sp>
        <p:nvSpPr>
          <p:cNvPr id="3" name="Content Placeholder 2"/>
          <p:cNvSpPr>
            <a:spLocks noGrp="1"/>
          </p:cNvSpPr>
          <p:nvPr>
            <p:ph sz="quarter" idx="1"/>
          </p:nvPr>
        </p:nvSpPr>
        <p:spPr>
          <a:xfrm>
            <a:off x="304800" y="1828800"/>
            <a:ext cx="8503920" cy="4495800"/>
          </a:xfrm>
        </p:spPr>
        <p:txBody>
          <a:bodyPr rtlCol="0">
            <a:normAutofit fontScale="92500" lnSpcReduction="10000"/>
          </a:bodyPr>
          <a:lstStyle/>
          <a:p>
            <a:pPr fontAlgn="auto">
              <a:spcAft>
                <a:spcPts val="0"/>
              </a:spcAft>
              <a:buFont typeface="Wingdings" pitchFamily="2" charset="2"/>
              <a:buNone/>
              <a:defRPr/>
            </a:pPr>
            <a:r>
              <a:rPr lang="en-US" sz="3200" dirty="0" smtClean="0">
                <a:latin typeface="Franklin Gothic Book" pitchFamily="34" charset="0"/>
                <a:sym typeface="Chalkboard" charset="0"/>
              </a:rPr>
              <a:t>	</a:t>
            </a:r>
            <a:r>
              <a:rPr lang="en-US" sz="3500" dirty="0" smtClean="0">
                <a:latin typeface="Arial Narrow" pitchFamily="34" charset="0"/>
                <a:sym typeface="Chalkboard" charset="0"/>
              </a:rPr>
              <a:t>Focuses on </a:t>
            </a:r>
            <a:r>
              <a:rPr lang="en-US" sz="3500" dirty="0" smtClean="0">
                <a:latin typeface="Arial Narrow" pitchFamily="34" charset="0"/>
                <a:sym typeface="Chalkboard Bold" charset="0"/>
              </a:rPr>
              <a:t>complexity</a:t>
            </a:r>
            <a:r>
              <a:rPr lang="en-US" sz="3500" dirty="0" smtClean="0">
                <a:latin typeface="Arial Narrow" pitchFamily="34" charset="0"/>
                <a:sym typeface="Chalkboard" charset="0"/>
              </a:rPr>
              <a:t> of content standards in order to successfully complete an assessment or task. The outcome (product) is the focus of the depth of understanding.</a:t>
            </a:r>
          </a:p>
          <a:p>
            <a:pPr fontAlgn="auto">
              <a:spcAft>
                <a:spcPts val="0"/>
              </a:spcAft>
              <a:buFont typeface="Wingdings" pitchFamily="2" charset="2"/>
              <a:buNone/>
              <a:defRPr/>
            </a:pPr>
            <a:endParaRPr lang="en-US" sz="3500" dirty="0" smtClean="0">
              <a:latin typeface="Arial Narrow" pitchFamily="34" charset="0"/>
              <a:sym typeface="Chalkboard" charset="0"/>
            </a:endParaRPr>
          </a:p>
          <a:p>
            <a:pPr fontAlgn="auto">
              <a:spcBef>
                <a:spcPts val="1100"/>
              </a:spcBef>
              <a:spcAft>
                <a:spcPts val="0"/>
              </a:spcAft>
              <a:buClr>
                <a:schemeClr val="accent2">
                  <a:lumMod val="50000"/>
                </a:schemeClr>
              </a:buClr>
              <a:buFont typeface="Arial" pitchFamily="34" charset="0"/>
              <a:buNone/>
              <a:defRPr/>
            </a:pPr>
            <a:r>
              <a:rPr lang="en-US" sz="3500" dirty="0" smtClean="0">
                <a:latin typeface="Arial Narrow" pitchFamily="34" charset="0"/>
                <a:sym typeface="Chalkboard" charset="0"/>
              </a:rPr>
              <a:t>	The Depth of Knowledge is </a:t>
            </a:r>
            <a:r>
              <a:rPr lang="en-US" sz="3500" dirty="0" smtClean="0">
                <a:solidFill>
                  <a:srgbClr val="C00000"/>
                </a:solidFill>
                <a:latin typeface="Arial Narrow" pitchFamily="34" charset="0"/>
                <a:sym typeface="Chalkboard Bold" charset="0"/>
              </a:rPr>
              <a:t>NOT</a:t>
            </a:r>
            <a:r>
              <a:rPr lang="en-US" sz="3500" dirty="0" smtClean="0">
                <a:latin typeface="Arial Narrow" pitchFamily="34" charset="0"/>
                <a:sym typeface="Chalkboard" charset="0"/>
              </a:rPr>
              <a:t> determined by the verb (Bloom’s Taxonomy),</a:t>
            </a:r>
            <a:r>
              <a:rPr lang="en-US" sz="3500" dirty="0" smtClean="0">
                <a:solidFill>
                  <a:srgbClr val="420000"/>
                </a:solidFill>
                <a:latin typeface="Arial Narrow" pitchFamily="34" charset="0"/>
                <a:sym typeface="Chalkboard" charset="0"/>
              </a:rPr>
              <a:t> </a:t>
            </a:r>
            <a:r>
              <a:rPr lang="en-US" sz="3500" dirty="0" smtClean="0">
                <a:latin typeface="Arial Narrow" pitchFamily="34" charset="0"/>
                <a:sym typeface="Chalkboard" charset="0"/>
              </a:rPr>
              <a:t>but by the context in which the verb is used and the depth of thinking required.</a:t>
            </a:r>
          </a:p>
          <a:p>
            <a:pPr marL="365760" indent="-256032" fontAlgn="auto">
              <a:spcBef>
                <a:spcPts val="1100"/>
              </a:spcBef>
              <a:spcAft>
                <a:spcPts val="0"/>
              </a:spcAft>
              <a:buClr>
                <a:schemeClr val="accent3"/>
              </a:buClr>
              <a:buFont typeface="Georgia"/>
              <a:buNone/>
              <a:defRPr/>
            </a:pPr>
            <a:r>
              <a:rPr lang="en-US" dirty="0" smtClean="0">
                <a:latin typeface="+mj-lt"/>
                <a:sym typeface="Chalkboard" charset="0"/>
              </a:rPr>
              <a:t>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a:hlinkClick r:id="rId2"/>
          </p:cNvPr>
          <p:cNvPicPr>
            <a:picLocks noChangeAspect="1" noChangeArrowheads="1"/>
          </p:cNvPicPr>
          <p:nvPr/>
        </p:nvPicPr>
        <p:blipFill>
          <a:blip r:embed="rId3" cstate="print"/>
          <a:srcRect t="4167" r="3954" b="8333"/>
          <a:stretch>
            <a:fillRect/>
          </a:stretch>
        </p:blipFill>
        <p:spPr bwMode="auto">
          <a:xfrm>
            <a:off x="1143000" y="228600"/>
            <a:ext cx="6545263" cy="3352800"/>
          </a:xfrm>
          <a:prstGeom prst="rect">
            <a:avLst/>
          </a:prstGeom>
          <a:noFill/>
          <a:ln w="9525">
            <a:noFill/>
            <a:miter lim="800000"/>
            <a:headEnd/>
            <a:tailEnd/>
          </a:ln>
        </p:spPr>
      </p:pic>
      <p:pic>
        <p:nvPicPr>
          <p:cNvPr id="16386" name="Picture 3"/>
          <p:cNvPicPr>
            <a:picLocks noChangeAspect="1" noChangeArrowheads="1"/>
          </p:cNvPicPr>
          <p:nvPr/>
        </p:nvPicPr>
        <p:blipFill>
          <a:blip r:embed="rId4" cstate="print"/>
          <a:srcRect l="11713" r="10394"/>
          <a:stretch>
            <a:fillRect/>
          </a:stretch>
        </p:blipFill>
        <p:spPr bwMode="auto">
          <a:xfrm>
            <a:off x="0" y="3200400"/>
            <a:ext cx="3810000" cy="2749550"/>
          </a:xfrm>
          <a:prstGeom prst="rect">
            <a:avLst/>
          </a:prstGeom>
          <a:noFill/>
          <a:ln w="9525">
            <a:noFill/>
            <a:miter lim="800000"/>
            <a:headEnd/>
            <a:tailEnd/>
          </a:ln>
        </p:spPr>
      </p:pic>
      <p:sp>
        <p:nvSpPr>
          <p:cNvPr id="16387" name="TextBox 4"/>
          <p:cNvSpPr txBox="1">
            <a:spLocks noChangeArrowheads="1"/>
          </p:cNvSpPr>
          <p:nvPr/>
        </p:nvSpPr>
        <p:spPr bwMode="auto">
          <a:xfrm>
            <a:off x="4267200" y="3733800"/>
            <a:ext cx="4495800" cy="2554545"/>
          </a:xfrm>
          <a:prstGeom prst="rect">
            <a:avLst/>
          </a:prstGeom>
          <a:noFill/>
          <a:ln w="9525">
            <a:noFill/>
            <a:miter lim="800000"/>
            <a:headEnd/>
            <a:tailEnd/>
          </a:ln>
        </p:spPr>
        <p:txBody>
          <a:bodyPr wrap="square">
            <a:spAutoFit/>
          </a:bodyPr>
          <a:lstStyle/>
          <a:p>
            <a:r>
              <a:rPr lang="en-US" sz="3200" b="1" dirty="0">
                <a:latin typeface="Arial Narrow" pitchFamily="34" charset="0"/>
              </a:rPr>
              <a:t>“To pursue the bright spots is to ask the question, ‘What’s working, and how can we do more of it?’”</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b="1" dirty="0" smtClean="0">
                <a:solidFill>
                  <a:schemeClr val="tx1"/>
                </a:solidFill>
                <a:latin typeface="Arial Narrow" pitchFamily="34" charset="0"/>
              </a:rPr>
              <a:t>CCSS – </a:t>
            </a:r>
            <a:r>
              <a:rPr lang="en-US" sz="3600" b="1" dirty="0" smtClean="0">
                <a:solidFill>
                  <a:schemeClr val="tx1"/>
                </a:solidFill>
                <a:latin typeface="Arial Narrow" pitchFamily="34" charset="0"/>
              </a:rPr>
              <a:t>Depth of Knowledge</a:t>
            </a:r>
          </a:p>
        </p:txBody>
      </p:sp>
      <p:sp>
        <p:nvSpPr>
          <p:cNvPr id="3" name="Content Placeholder 2"/>
          <p:cNvSpPr>
            <a:spLocks noGrp="1"/>
          </p:cNvSpPr>
          <p:nvPr>
            <p:ph sz="quarter" idx="1"/>
          </p:nvPr>
        </p:nvSpPr>
        <p:spPr>
          <a:xfrm>
            <a:off x="304800" y="1524000"/>
            <a:ext cx="8503920" cy="4876800"/>
          </a:xfrm>
        </p:spPr>
        <p:txBody>
          <a:bodyPr rtlCol="0">
            <a:normAutofit fontScale="92500" lnSpcReduction="20000"/>
          </a:bodyPr>
          <a:lstStyle/>
          <a:p>
            <a:pPr marL="365760" indent="-256032" fontAlgn="auto">
              <a:spcBef>
                <a:spcPts val="1100"/>
              </a:spcBef>
              <a:spcAft>
                <a:spcPts val="0"/>
              </a:spcAft>
              <a:buClr>
                <a:schemeClr val="accent3"/>
              </a:buClr>
              <a:buNone/>
              <a:defRPr/>
            </a:pPr>
            <a:r>
              <a:rPr lang="en-US" sz="3000" b="1" dirty="0" smtClean="0">
                <a:latin typeface="Arial Narrow" pitchFamily="34" charset="0"/>
                <a:sym typeface="Chalkboard" charset="0"/>
              </a:rPr>
              <a:t>An example:</a:t>
            </a:r>
          </a:p>
          <a:p>
            <a:pPr marL="365760" indent="-256032" fontAlgn="auto">
              <a:spcBef>
                <a:spcPts val="1100"/>
              </a:spcBef>
              <a:spcAft>
                <a:spcPts val="0"/>
              </a:spcAft>
              <a:buClr>
                <a:schemeClr val="accent3"/>
              </a:buClr>
              <a:buFont typeface="Georgia"/>
              <a:buChar char="•"/>
              <a:defRPr/>
            </a:pPr>
            <a:endParaRPr lang="en-US" sz="1100" dirty="0" smtClean="0">
              <a:latin typeface="Arial Narrow" pitchFamily="34" charset="0"/>
              <a:sym typeface="Chalkboard" charset="0"/>
            </a:endParaRPr>
          </a:p>
          <a:p>
            <a:pPr fontAlgn="auto">
              <a:spcAft>
                <a:spcPts val="0"/>
              </a:spcAft>
              <a:buClr>
                <a:schemeClr val="accent3"/>
              </a:buClr>
              <a:buFont typeface="Georgia"/>
              <a:buNone/>
              <a:defRPr/>
            </a:pPr>
            <a:r>
              <a:rPr lang="en-US" sz="2500" dirty="0" smtClean="0">
                <a:latin typeface="Arial Narrow" pitchFamily="34" charset="0"/>
                <a:sym typeface="Chalkboard" charset="0"/>
              </a:rPr>
              <a:t>	</a:t>
            </a:r>
            <a:r>
              <a:rPr lang="en-US" dirty="0" smtClean="0">
                <a:latin typeface="Arial Narrow" pitchFamily="34" charset="0"/>
                <a:sym typeface="Chalkboard Bold" charset="0"/>
              </a:rPr>
              <a:t>DOK 1-</a:t>
            </a:r>
            <a:r>
              <a:rPr lang="en-US" dirty="0" smtClean="0">
                <a:latin typeface="Arial Narrow" pitchFamily="34" charset="0"/>
                <a:sym typeface="Chalkboard" charset="0"/>
              </a:rPr>
              <a:t> </a:t>
            </a:r>
            <a:r>
              <a:rPr lang="en-US" b="1" u="sng" dirty="0" smtClean="0">
                <a:solidFill>
                  <a:srgbClr val="3333CC"/>
                </a:solidFill>
                <a:latin typeface="Arial Narrow" pitchFamily="34" charset="0"/>
                <a:sym typeface="Chalkboard Bold" charset="0"/>
              </a:rPr>
              <a:t>Describe</a:t>
            </a:r>
            <a:r>
              <a:rPr lang="en-US" dirty="0" smtClean="0">
                <a:latin typeface="Arial Narrow" pitchFamily="34" charset="0"/>
                <a:sym typeface="Chalkboard" charset="0"/>
              </a:rPr>
              <a:t> three characteristics of metamorphic rocks. </a:t>
            </a:r>
            <a:r>
              <a:rPr lang="en-US" dirty="0" smtClean="0">
                <a:latin typeface="Arial Narrow" pitchFamily="34" charset="0"/>
                <a:sym typeface="Chalkboard Bold" charset="0"/>
              </a:rPr>
              <a:t>(Requires simple recall) </a:t>
            </a:r>
          </a:p>
          <a:p>
            <a:pPr fontAlgn="auto">
              <a:spcAft>
                <a:spcPts val="0"/>
              </a:spcAft>
              <a:buClr>
                <a:schemeClr val="accent3"/>
              </a:buClr>
              <a:buFont typeface="Georgia"/>
              <a:buChar char="•"/>
              <a:defRPr/>
            </a:pPr>
            <a:endParaRPr lang="en-US" dirty="0" smtClean="0">
              <a:latin typeface="Arial Narrow" pitchFamily="34" charset="0"/>
              <a:sym typeface="Chalkboard Bold" charset="0"/>
            </a:endParaRPr>
          </a:p>
          <a:p>
            <a:pPr fontAlgn="auto">
              <a:spcAft>
                <a:spcPts val="0"/>
              </a:spcAft>
              <a:buClr>
                <a:schemeClr val="accent3"/>
              </a:buClr>
              <a:buFont typeface="Georgia"/>
              <a:buNone/>
              <a:defRPr/>
            </a:pPr>
            <a:r>
              <a:rPr lang="en-US" dirty="0" smtClean="0">
                <a:latin typeface="Arial Narrow" pitchFamily="34" charset="0"/>
                <a:sym typeface="Chalkboard Bold" charset="0"/>
              </a:rPr>
              <a:t>	DOK 2-</a:t>
            </a:r>
            <a:r>
              <a:rPr lang="en-US" dirty="0" smtClean="0">
                <a:latin typeface="Arial Narrow" pitchFamily="34" charset="0"/>
                <a:sym typeface="Chalkboard" charset="0"/>
              </a:rPr>
              <a:t> </a:t>
            </a:r>
            <a:r>
              <a:rPr lang="en-US" b="1" u="sng" dirty="0" smtClean="0">
                <a:solidFill>
                  <a:srgbClr val="3333CC"/>
                </a:solidFill>
                <a:latin typeface="Arial Narrow" pitchFamily="34" charset="0"/>
                <a:sym typeface="Chalkboard Bold" charset="0"/>
              </a:rPr>
              <a:t>Describe</a:t>
            </a:r>
            <a:r>
              <a:rPr lang="en-US" dirty="0" smtClean="0">
                <a:latin typeface="Arial Narrow" pitchFamily="34" charset="0"/>
                <a:sym typeface="Chalkboard" charset="0"/>
              </a:rPr>
              <a:t> the difference between metamorphic and igneous rocks. </a:t>
            </a:r>
            <a:r>
              <a:rPr lang="en-US" dirty="0" smtClean="0">
                <a:latin typeface="Arial Narrow" pitchFamily="34" charset="0"/>
                <a:sym typeface="Chalkboard Bold" charset="0"/>
              </a:rPr>
              <a:t>(Requires cognitive processing to determine the differences in the two rock types)</a:t>
            </a:r>
          </a:p>
          <a:p>
            <a:pPr fontAlgn="auto">
              <a:spcAft>
                <a:spcPts val="0"/>
              </a:spcAft>
              <a:buClr>
                <a:schemeClr val="accent3"/>
              </a:buClr>
              <a:buFont typeface="Georgia"/>
              <a:buChar char="•"/>
              <a:defRPr/>
            </a:pPr>
            <a:endParaRPr lang="en-US" dirty="0" smtClean="0">
              <a:latin typeface="Arial Narrow" pitchFamily="34" charset="0"/>
              <a:sym typeface="Chalkboard Bold" charset="0"/>
            </a:endParaRPr>
          </a:p>
          <a:p>
            <a:pPr fontAlgn="auto">
              <a:spcAft>
                <a:spcPts val="0"/>
              </a:spcAft>
              <a:buClr>
                <a:schemeClr val="accent3"/>
              </a:buClr>
              <a:buFont typeface="Georgia"/>
              <a:buNone/>
              <a:defRPr/>
            </a:pPr>
            <a:r>
              <a:rPr lang="en-US" dirty="0" smtClean="0">
                <a:latin typeface="Arial Narrow" pitchFamily="34" charset="0"/>
                <a:sym typeface="Chalkboard Bold" charset="0"/>
              </a:rPr>
              <a:t>	DOK 3-</a:t>
            </a:r>
            <a:r>
              <a:rPr lang="en-US" dirty="0" smtClean="0">
                <a:latin typeface="Arial Narrow" pitchFamily="34" charset="0"/>
                <a:sym typeface="Chalkboard" charset="0"/>
              </a:rPr>
              <a:t> </a:t>
            </a:r>
            <a:r>
              <a:rPr lang="en-US" b="1" u="sng" dirty="0" smtClean="0">
                <a:solidFill>
                  <a:srgbClr val="3333CC"/>
                </a:solidFill>
                <a:latin typeface="Arial Narrow" pitchFamily="34" charset="0"/>
                <a:sym typeface="Chalkboard Bold" charset="0"/>
              </a:rPr>
              <a:t>Describe</a:t>
            </a:r>
            <a:r>
              <a:rPr lang="en-US" dirty="0" smtClean="0">
                <a:latin typeface="Arial Narrow" pitchFamily="34" charset="0"/>
                <a:sym typeface="Chalkboard" charset="0"/>
              </a:rPr>
              <a:t> a model that you might use to represent the relationships that exist within the rock cycle. </a:t>
            </a:r>
            <a:r>
              <a:rPr lang="en-US" dirty="0" smtClean="0">
                <a:latin typeface="Arial Narrow" pitchFamily="34" charset="0"/>
                <a:sym typeface="Chalkboard Bold" charset="0"/>
              </a:rPr>
              <a:t>(Requires deep understanding of rock cycle and a determination of how best to represent it)</a:t>
            </a:r>
          </a:p>
          <a:p>
            <a:pPr marL="365760" indent="-256032" fontAlgn="auto">
              <a:spcBef>
                <a:spcPts val="1100"/>
              </a:spcBef>
              <a:spcAft>
                <a:spcPts val="0"/>
              </a:spcAft>
              <a:buClr>
                <a:schemeClr val="accent3"/>
              </a:buClr>
              <a:buFont typeface="Georgia"/>
              <a:buNone/>
              <a:defRPr/>
            </a:pPr>
            <a:endParaRPr lang="en-US" dirty="0" smtClean="0">
              <a:latin typeface="+mj-lt"/>
              <a:sym typeface="Chalkboard"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b="1" dirty="0" smtClean="0">
                <a:solidFill>
                  <a:schemeClr val="tx1"/>
                </a:solidFill>
                <a:latin typeface="Arial Narrow" pitchFamily="34" charset="0"/>
              </a:rPr>
              <a:t>CCSS – </a:t>
            </a:r>
            <a:r>
              <a:rPr lang="en-US" sz="3600" b="1" dirty="0" smtClean="0">
                <a:solidFill>
                  <a:schemeClr val="tx1"/>
                </a:solidFill>
                <a:latin typeface="Arial Narrow" pitchFamily="34" charset="0"/>
              </a:rPr>
              <a:t>Depth of Knowledge</a:t>
            </a:r>
          </a:p>
        </p:txBody>
      </p:sp>
      <p:sp>
        <p:nvSpPr>
          <p:cNvPr id="3" name="Content Placeholder 2"/>
          <p:cNvSpPr>
            <a:spLocks noGrp="1"/>
          </p:cNvSpPr>
          <p:nvPr>
            <p:ph sz="quarter" idx="1"/>
          </p:nvPr>
        </p:nvSpPr>
        <p:spPr>
          <a:xfrm>
            <a:off x="0" y="1828800"/>
            <a:ext cx="8503920" cy="4267200"/>
          </a:xfrm>
        </p:spPr>
        <p:txBody>
          <a:bodyPr rtlCol="0">
            <a:normAutofit/>
          </a:bodyPr>
          <a:lstStyle/>
          <a:p>
            <a:pPr marL="365760" indent="-256032" algn="ctr">
              <a:spcBef>
                <a:spcPts val="1100"/>
              </a:spcBef>
              <a:buClr>
                <a:schemeClr val="accent3"/>
              </a:buClr>
              <a:buNone/>
              <a:defRPr/>
            </a:pPr>
            <a:r>
              <a:rPr lang="en-US" dirty="0" smtClean="0">
                <a:latin typeface="+mj-lt"/>
                <a:sym typeface="Chalkboard" charset="0"/>
              </a:rPr>
              <a:t>	</a:t>
            </a:r>
            <a:r>
              <a:rPr lang="en-US" dirty="0" smtClean="0">
                <a:latin typeface="Arial Narrow" pitchFamily="34" charset="0"/>
                <a:sym typeface="Chalkboard" charset="0"/>
              </a:rPr>
              <a:t>It’s about what follows the verb, i.e., what comes after the verb is more important than the verb itself.</a:t>
            </a:r>
          </a:p>
          <a:p>
            <a:pPr marL="365760" indent="-256032" fontAlgn="auto">
              <a:spcBef>
                <a:spcPts val="1100"/>
              </a:spcBef>
              <a:spcAft>
                <a:spcPts val="0"/>
              </a:spcAft>
              <a:buClr>
                <a:schemeClr val="accent3"/>
              </a:buClr>
              <a:buNone/>
              <a:defRPr/>
            </a:pPr>
            <a:endParaRPr lang="en-US" dirty="0" smtClean="0">
              <a:latin typeface="Arial Narrow" pitchFamily="34" charset="0"/>
              <a:sym typeface="Chalkboard" charset="0"/>
            </a:endParaRPr>
          </a:p>
          <a:p>
            <a:pPr marL="742950" indent="-285750" algn="ctr" fontAlgn="auto">
              <a:spcAft>
                <a:spcPts val="0"/>
              </a:spcAft>
              <a:buClr>
                <a:schemeClr val="accent3"/>
              </a:buClr>
              <a:buFont typeface="Georgia"/>
              <a:buNone/>
              <a:defRPr/>
            </a:pPr>
            <a:r>
              <a:rPr lang="en-US" dirty="0" smtClean="0">
                <a:latin typeface="Arial Narrow" pitchFamily="34" charset="0"/>
                <a:sym typeface="Chalkboard" charset="0"/>
              </a:rPr>
              <a:t>	</a:t>
            </a:r>
            <a:r>
              <a:rPr lang="en-US" sz="2600" b="1" u="sng" dirty="0" smtClean="0">
                <a:solidFill>
                  <a:srgbClr val="3333CC"/>
                </a:solidFill>
                <a:latin typeface="Arial Narrow" pitchFamily="34" charset="0"/>
                <a:sym typeface="Chalkboard" charset="0"/>
              </a:rPr>
              <a:t>Analyze</a:t>
            </a:r>
            <a:r>
              <a:rPr lang="en-US" sz="2600" dirty="0" smtClean="0">
                <a:solidFill>
                  <a:srgbClr val="C00000"/>
                </a:solidFill>
                <a:latin typeface="Arial Narrow" pitchFamily="34" charset="0"/>
                <a:sym typeface="Chalkboard" charset="0"/>
              </a:rPr>
              <a:t> </a:t>
            </a:r>
            <a:r>
              <a:rPr lang="en-US" sz="2600" dirty="0" smtClean="0">
                <a:latin typeface="Arial Narrow" pitchFamily="34" charset="0"/>
                <a:sym typeface="Chalkboard" charset="0"/>
              </a:rPr>
              <a:t>this sentence to decide if the commas have been used correctly” does not meet the criteria for high cognitive processing.</a:t>
            </a:r>
          </a:p>
          <a:p>
            <a:pPr marL="742950" indent="-285750" algn="ctr" fontAlgn="auto">
              <a:spcAft>
                <a:spcPts val="0"/>
              </a:spcAft>
              <a:buClr>
                <a:schemeClr val="accent3"/>
              </a:buClr>
              <a:buFont typeface="Georgia"/>
              <a:buNone/>
              <a:defRPr/>
            </a:pPr>
            <a:r>
              <a:rPr lang="en-US" dirty="0" smtClean="0">
                <a:latin typeface="Arial Narrow" pitchFamily="34" charset="0"/>
                <a:sym typeface="Chalkboard" charset="0"/>
              </a:rPr>
              <a:t>The student who has been taught the rule for using commas is merely using the rule.</a:t>
            </a:r>
          </a:p>
          <a:p>
            <a:pPr marL="365760" indent="-256032" fontAlgn="auto">
              <a:spcBef>
                <a:spcPts val="1100"/>
              </a:spcBef>
              <a:spcAft>
                <a:spcPts val="0"/>
              </a:spcAft>
              <a:buClr>
                <a:schemeClr val="accent3"/>
              </a:buClr>
              <a:buFont typeface="Georgia"/>
              <a:buNone/>
              <a:defRPr/>
            </a:pPr>
            <a:endParaRPr lang="en-US" dirty="0" smtClean="0">
              <a:latin typeface="+mj-lt"/>
              <a:sym typeface="Chalkboard" charset="0"/>
            </a:endParaRPr>
          </a:p>
        </p:txBody>
      </p:sp>
      <p:sp>
        <p:nvSpPr>
          <p:cNvPr id="16388" name="TextBox 3"/>
          <p:cNvSpPr txBox="1">
            <a:spLocks noChangeArrowheads="1"/>
          </p:cNvSpPr>
          <p:nvPr/>
        </p:nvSpPr>
        <p:spPr bwMode="auto">
          <a:xfrm>
            <a:off x="609600" y="5943600"/>
            <a:ext cx="8305800" cy="646112"/>
          </a:xfrm>
          <a:prstGeom prst="rect">
            <a:avLst/>
          </a:prstGeom>
          <a:noFill/>
          <a:ln w="9525">
            <a:noFill/>
            <a:miter lim="800000"/>
            <a:headEnd/>
            <a:tailEnd/>
          </a:ln>
        </p:spPr>
        <p:txBody>
          <a:bodyPr>
            <a:spAutoFit/>
          </a:bodyPr>
          <a:lstStyle/>
          <a:p>
            <a:pPr algn="ctr" fontAlgn="auto">
              <a:spcBef>
                <a:spcPts val="0"/>
              </a:spcBef>
              <a:spcAft>
                <a:spcPts val="0"/>
              </a:spcAft>
              <a:defRPr/>
            </a:pPr>
            <a:r>
              <a:rPr lang="en-US" dirty="0">
                <a:latin typeface="Arial Narrow" pitchFamily="34" charset="0"/>
                <a:cs typeface="Arial" charset="0"/>
                <a:hlinkClick r:id="rId2"/>
              </a:rPr>
              <a:t>http://www.aps.edu/rda/documents/resources/Webbs_DOK_Guide.pdf</a:t>
            </a:r>
            <a:endParaRPr lang="en-US" dirty="0">
              <a:latin typeface="Arial Narrow" pitchFamily="34" charset="0"/>
              <a:cs typeface="Arial" charset="0"/>
            </a:endParaRPr>
          </a:p>
          <a:p>
            <a:pPr fontAlgn="auto">
              <a:spcBef>
                <a:spcPts val="0"/>
              </a:spcBef>
              <a:spcAft>
                <a:spcPts val="0"/>
              </a:spcAft>
              <a:defRPr/>
            </a:pPr>
            <a:endParaRPr lang="en-US" dirty="0">
              <a:latin typeface="+mj-lt"/>
              <a:cs typeface="Arial"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8000"/>
        </p:xfrm>
        <a:graphic>
          <a:graphicData uri="http://schemas.openxmlformats.org/drawingml/2006/table">
            <a:tbl>
              <a:tblPr/>
              <a:tblGrid>
                <a:gridCol w="9144000"/>
              </a:tblGrid>
              <a:tr h="1028700">
                <a:tc>
                  <a:txBody>
                    <a:bodyPr/>
                    <a:lstStyle/>
                    <a:p>
                      <a:pPr marL="0" marR="0" algn="ctr">
                        <a:lnSpc>
                          <a:spcPct val="115000"/>
                        </a:lnSpc>
                        <a:spcBef>
                          <a:spcPts val="0"/>
                        </a:spcBef>
                        <a:spcAft>
                          <a:spcPts val="0"/>
                        </a:spcAft>
                      </a:pPr>
                      <a:r>
                        <a:rPr lang="en-US" sz="1700" b="1" dirty="0">
                          <a:latin typeface="Arial Narrow"/>
                          <a:ea typeface="Calibri"/>
                          <a:cs typeface="Times New Roman"/>
                        </a:rPr>
                        <a:t>DEPTH OF KNOWLEDGE LEVELS</a:t>
                      </a:r>
                      <a:endParaRPr lang="en-US" sz="1700" dirty="0">
                        <a:latin typeface="Calibri"/>
                        <a:ea typeface="Calibri"/>
                        <a:cs typeface="Times New Roman"/>
                      </a:endParaRPr>
                    </a:p>
                    <a:p>
                      <a:pPr marL="0" marR="0" algn="ctr">
                        <a:lnSpc>
                          <a:spcPct val="115000"/>
                        </a:lnSpc>
                        <a:spcBef>
                          <a:spcPts val="0"/>
                        </a:spcBef>
                        <a:spcAft>
                          <a:spcPts val="0"/>
                        </a:spcAft>
                      </a:pPr>
                      <a:r>
                        <a:rPr lang="en-US" sz="1700" dirty="0">
                          <a:latin typeface="Arial Narrow"/>
                          <a:ea typeface="Calibri"/>
                          <a:cs typeface="Times New Roman"/>
                        </a:rPr>
                        <a:t>(The Depth of Knowledge is not determined by the verb, but what comes after the verb and the context in which the verb is used, i.e., the depth of thinking required.</a:t>
                      </a:r>
                      <a:endParaRPr lang="en-US"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lstStyle/>
                    <a:p>
                      <a:pPr marL="0" marR="0">
                        <a:lnSpc>
                          <a:spcPct val="115000"/>
                        </a:lnSpc>
                        <a:spcBef>
                          <a:spcPts val="0"/>
                        </a:spcBef>
                        <a:spcAft>
                          <a:spcPts val="0"/>
                        </a:spcAft>
                      </a:pPr>
                      <a:r>
                        <a:rPr lang="en-US" sz="1700" b="1" dirty="0">
                          <a:latin typeface="Arial Narrow"/>
                          <a:ea typeface="Calibri"/>
                          <a:cs typeface="Times New Roman"/>
                        </a:rPr>
                        <a:t>Level 1: Recall and Reproduction</a:t>
                      </a:r>
                      <a:endParaRPr lang="en-US" sz="1700" dirty="0">
                        <a:latin typeface="Calibri"/>
                        <a:ea typeface="Calibri"/>
                        <a:cs typeface="Times New Roman"/>
                      </a:endParaRPr>
                    </a:p>
                    <a:p>
                      <a:pPr marL="0" marR="0">
                        <a:lnSpc>
                          <a:spcPct val="115000"/>
                        </a:lnSpc>
                        <a:spcBef>
                          <a:spcPts val="0"/>
                        </a:spcBef>
                        <a:spcAft>
                          <a:spcPts val="0"/>
                        </a:spcAft>
                      </a:pPr>
                      <a:r>
                        <a:rPr lang="en-US" sz="1700" dirty="0">
                          <a:latin typeface="Arial Narrow"/>
                          <a:ea typeface="Calibri"/>
                          <a:cs typeface="Times New Roman"/>
                        </a:rPr>
                        <a:t>Requires recall of information, such as a fact, definition, term, or performance of a simple process or procedure. Answering a level 1 item involves following a simple, well-known procedure or formula. Simple skills and abilities or recall characterize this level.</a:t>
                      </a:r>
                      <a:endParaRPr lang="en-US"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lstStyle/>
                    <a:p>
                      <a:pPr marL="0" marR="0">
                        <a:lnSpc>
                          <a:spcPct val="115000"/>
                        </a:lnSpc>
                        <a:spcBef>
                          <a:spcPts val="0"/>
                        </a:spcBef>
                        <a:spcAft>
                          <a:spcPts val="0"/>
                        </a:spcAft>
                      </a:pPr>
                      <a:r>
                        <a:rPr lang="en-US" sz="1700" b="1" dirty="0">
                          <a:latin typeface="Arial Narrow"/>
                          <a:ea typeface="Calibri"/>
                          <a:cs typeface="Times New Roman"/>
                        </a:rPr>
                        <a:t>Level 2: Skills/Concepts</a:t>
                      </a:r>
                      <a:endParaRPr lang="en-US" sz="1700" dirty="0">
                        <a:latin typeface="Calibri"/>
                        <a:ea typeface="Calibri"/>
                        <a:cs typeface="Times New Roman"/>
                      </a:endParaRPr>
                    </a:p>
                    <a:p>
                      <a:pPr marL="0" marR="0">
                        <a:lnSpc>
                          <a:spcPct val="115000"/>
                        </a:lnSpc>
                        <a:spcBef>
                          <a:spcPts val="0"/>
                        </a:spcBef>
                        <a:spcAft>
                          <a:spcPts val="0"/>
                        </a:spcAft>
                      </a:pPr>
                      <a:r>
                        <a:rPr lang="en-US" sz="1700" dirty="0">
                          <a:latin typeface="Arial Narrow"/>
                          <a:ea typeface="Calibri"/>
                          <a:cs typeface="Times New Roman"/>
                        </a:rPr>
                        <a:t>Includes the engagement of some mental processing beyond recalling or reproducing a response. Items require students to make some decisions as to how to approach the question or problem. These actions imply more than one mental or cognitive process/step.</a:t>
                      </a:r>
                      <a:endParaRPr lang="en-US"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lstStyle/>
                    <a:p>
                      <a:pPr marL="0" marR="0">
                        <a:lnSpc>
                          <a:spcPct val="115000"/>
                        </a:lnSpc>
                        <a:spcBef>
                          <a:spcPts val="0"/>
                        </a:spcBef>
                        <a:spcAft>
                          <a:spcPts val="0"/>
                        </a:spcAft>
                      </a:pPr>
                      <a:r>
                        <a:rPr lang="en-US" sz="1700" b="1" dirty="0">
                          <a:latin typeface="Arial Narrow"/>
                          <a:ea typeface="Calibri"/>
                          <a:cs typeface="Times New Roman"/>
                        </a:rPr>
                        <a:t>Level 3: Strategic Thinking:</a:t>
                      </a:r>
                      <a:endParaRPr lang="en-US" sz="1700" dirty="0">
                        <a:latin typeface="Calibri"/>
                        <a:ea typeface="Calibri"/>
                        <a:cs typeface="Times New Roman"/>
                      </a:endParaRPr>
                    </a:p>
                    <a:p>
                      <a:pPr marL="0" marR="0">
                        <a:lnSpc>
                          <a:spcPct val="115000"/>
                        </a:lnSpc>
                        <a:spcBef>
                          <a:spcPts val="0"/>
                        </a:spcBef>
                        <a:spcAft>
                          <a:spcPts val="0"/>
                        </a:spcAft>
                      </a:pPr>
                      <a:r>
                        <a:rPr lang="en-US" sz="1700" dirty="0">
                          <a:latin typeface="Arial Narrow"/>
                          <a:ea typeface="Calibri"/>
                          <a:cs typeface="Times New Roman"/>
                        </a:rPr>
                        <a:t>Requires deep understanding as exhibited through planning, using evidence, and more demanding cognitive reasoning. The cognitive demands at this level are complex and abstract. An assessment item that has more than one possible answer and requires students to justify the response they give would most likely be a Level 3.</a:t>
                      </a:r>
                      <a:endParaRPr lang="en-US"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0">
                <a:tc>
                  <a:txBody>
                    <a:bodyPr/>
                    <a:lstStyle/>
                    <a:p>
                      <a:pPr marL="0" marR="0">
                        <a:lnSpc>
                          <a:spcPct val="115000"/>
                        </a:lnSpc>
                        <a:spcBef>
                          <a:spcPts val="0"/>
                        </a:spcBef>
                        <a:spcAft>
                          <a:spcPts val="0"/>
                        </a:spcAft>
                      </a:pPr>
                      <a:r>
                        <a:rPr lang="en-US" sz="1700" b="1" dirty="0">
                          <a:latin typeface="Arial Narrow"/>
                          <a:ea typeface="Calibri"/>
                          <a:cs typeface="Times New Roman"/>
                        </a:rPr>
                        <a:t>Level 4: Extended Thinking</a:t>
                      </a:r>
                      <a:endParaRPr lang="en-US" sz="1700" dirty="0">
                        <a:latin typeface="Calibri"/>
                        <a:ea typeface="Calibri"/>
                        <a:cs typeface="Times New Roman"/>
                      </a:endParaRPr>
                    </a:p>
                    <a:p>
                      <a:pPr marL="0" marR="0">
                        <a:lnSpc>
                          <a:spcPct val="115000"/>
                        </a:lnSpc>
                        <a:spcBef>
                          <a:spcPts val="0"/>
                        </a:spcBef>
                        <a:spcAft>
                          <a:spcPts val="0"/>
                        </a:spcAft>
                      </a:pPr>
                      <a:r>
                        <a:rPr lang="en-US" sz="1700" dirty="0">
                          <a:latin typeface="Arial Narrow"/>
                          <a:ea typeface="Calibri"/>
                          <a:cs typeface="Times New Roman"/>
                        </a:rPr>
                        <a:t>Requires high cognitive demand and is very complex. Students are expected to make connections – relate ideas within the content or among content areas – and have to select or devise one approach among many alternatives on how the situation can be solved. Due to the complexity of cognitive demand, this level often requires an extended period of time.</a:t>
                      </a:r>
                      <a:endParaRPr lang="en-US" sz="17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C:\Users\kschaefe\Pictures\DOK Activities.jpg"/>
          <p:cNvPicPr>
            <a:picLocks noChangeAspect="1" noChangeArrowheads="1"/>
          </p:cNvPicPr>
          <p:nvPr/>
        </p:nvPicPr>
        <p:blipFill>
          <a:blip r:embed="rId2" cstate="print"/>
          <a:srcRect/>
          <a:stretch>
            <a:fillRect/>
          </a:stretch>
        </p:blipFill>
        <p:spPr bwMode="auto">
          <a:xfrm>
            <a:off x="61913" y="457200"/>
            <a:ext cx="9036050" cy="6400800"/>
          </a:xfrm>
          <a:prstGeom prst="rect">
            <a:avLst/>
          </a:prstGeom>
          <a:noFill/>
          <a:ln w="9525">
            <a:noFill/>
            <a:miter lim="800000"/>
            <a:headEnd/>
            <a:tailEnd/>
          </a:ln>
        </p:spPr>
      </p:pic>
      <p:sp>
        <p:nvSpPr>
          <p:cNvPr id="57346" name="TextBox 2"/>
          <p:cNvSpPr txBox="1">
            <a:spLocks noChangeArrowheads="1"/>
          </p:cNvSpPr>
          <p:nvPr/>
        </p:nvSpPr>
        <p:spPr bwMode="auto">
          <a:xfrm>
            <a:off x="152400" y="152400"/>
            <a:ext cx="3581400" cy="923925"/>
          </a:xfrm>
          <a:prstGeom prst="rect">
            <a:avLst/>
          </a:prstGeom>
          <a:noFill/>
          <a:ln w="9525">
            <a:noFill/>
            <a:miter lim="800000"/>
            <a:headEnd/>
            <a:tailEnd/>
          </a:ln>
        </p:spPr>
        <p:txBody>
          <a:bodyPr>
            <a:spAutoFit/>
          </a:bodyPr>
          <a:lstStyle/>
          <a:p>
            <a:r>
              <a:rPr lang="en-US" dirty="0">
                <a:latin typeface="Calibri" pitchFamily="34" charset="0"/>
              </a:rPr>
              <a:t>Depth of Knowledge Activities			</a:t>
            </a:r>
          </a:p>
          <a:p>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217488"/>
          <a:ext cx="9144001" cy="6703928"/>
        </p:xfrm>
        <a:graphic>
          <a:graphicData uri="http://schemas.openxmlformats.org/drawingml/2006/table">
            <a:tbl>
              <a:tblPr/>
              <a:tblGrid>
                <a:gridCol w="1483827"/>
                <a:gridCol w="1851868"/>
                <a:gridCol w="2032648"/>
                <a:gridCol w="2003489"/>
                <a:gridCol w="1772169"/>
              </a:tblGrid>
              <a:tr h="241095">
                <a:tc>
                  <a:txBody>
                    <a:bodyPr/>
                    <a:lstStyle/>
                    <a:p>
                      <a:pPr marL="0" marR="0" algn="l" hangingPunct="0">
                        <a:spcBef>
                          <a:spcPts val="0"/>
                        </a:spcBef>
                        <a:spcAft>
                          <a:spcPts val="0"/>
                        </a:spcAft>
                      </a:pPr>
                      <a:r>
                        <a:rPr lang="en-US" sz="800" b="1" kern="50" dirty="0">
                          <a:latin typeface="Arial"/>
                          <a:ea typeface="Times New Roman"/>
                        </a:rPr>
                        <a:t>Revised Bloom’s Taxonomy</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hangingPunct="0">
                        <a:spcBef>
                          <a:spcPts val="0"/>
                        </a:spcBef>
                        <a:spcAft>
                          <a:spcPts val="0"/>
                        </a:spcAft>
                      </a:pPr>
                      <a:r>
                        <a:rPr lang="en-US" sz="800" b="1" kern="50" dirty="0">
                          <a:latin typeface="Arial"/>
                          <a:ea typeface="Times New Roman"/>
                        </a:rPr>
                        <a:t>Webb’s DOK Level 1</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Recall &amp; Reproduction</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hangingPunct="0">
                        <a:spcBef>
                          <a:spcPts val="0"/>
                        </a:spcBef>
                        <a:spcAft>
                          <a:spcPts val="0"/>
                        </a:spcAft>
                      </a:pPr>
                      <a:r>
                        <a:rPr lang="en-US" sz="800" b="1" kern="50" dirty="0">
                          <a:latin typeface="Arial"/>
                          <a:ea typeface="Times New Roman"/>
                        </a:rPr>
                        <a:t>Webb’s DOK Level 2</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Skills &amp; Concepts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hangingPunct="0">
                        <a:spcBef>
                          <a:spcPts val="0"/>
                        </a:spcBef>
                        <a:spcAft>
                          <a:spcPts val="0"/>
                        </a:spcAft>
                      </a:pPr>
                      <a:r>
                        <a:rPr lang="en-US" sz="800" b="1" kern="50" dirty="0">
                          <a:latin typeface="Arial"/>
                          <a:ea typeface="Times New Roman"/>
                        </a:rPr>
                        <a:t>Webb’s DOK Level 3</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Strategic Thinking/ Reasoning</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hangingPunct="0">
                        <a:spcBef>
                          <a:spcPts val="0"/>
                        </a:spcBef>
                        <a:spcAft>
                          <a:spcPts val="0"/>
                        </a:spcAft>
                      </a:pPr>
                      <a:r>
                        <a:rPr lang="en-US" sz="800" b="1" kern="50" dirty="0">
                          <a:latin typeface="Arial"/>
                          <a:ea typeface="Times New Roman"/>
                        </a:rPr>
                        <a:t>Webb’s DOK Level 4</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Extended Thinking</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51287">
                <a:tc>
                  <a:txBody>
                    <a:bodyPr/>
                    <a:lstStyle/>
                    <a:p>
                      <a:pPr marL="0" marR="0" indent="0" algn="l" hangingPunct="0">
                        <a:spcBef>
                          <a:spcPts val="0"/>
                        </a:spcBef>
                        <a:spcAft>
                          <a:spcPts val="0"/>
                        </a:spcAft>
                      </a:pPr>
                      <a:r>
                        <a:rPr lang="en-US" sz="800" b="1" kern="50" dirty="0">
                          <a:latin typeface="Times New Roman"/>
                          <a:cs typeface="Times New Roman"/>
                        </a:rPr>
                        <a:t>Remember</a:t>
                      </a:r>
                    </a:p>
                    <a:p>
                      <a:pPr marL="0" marR="0" algn="l" hangingPunct="0">
                        <a:spcBef>
                          <a:spcPts val="0"/>
                        </a:spcBef>
                        <a:spcAft>
                          <a:spcPts val="0"/>
                        </a:spcAft>
                      </a:pPr>
                      <a:r>
                        <a:rPr lang="en-US" sz="800" kern="50" dirty="0">
                          <a:latin typeface="Arial"/>
                          <a:ea typeface="Times New Roman"/>
                        </a:rPr>
                        <a:t>Retrieve knowledge from long-term memory, recognize, recall, locate, identify</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cs typeface="Times New Roman"/>
                        </a:rPr>
                        <a:t>Recall, recognize, or locate basic facts, details, events, or ideas explicit in texts</a:t>
                      </a:r>
                      <a:endParaRPr lang="en-US" sz="800" kern="50" dirty="0">
                        <a:latin typeface="Times New Roman"/>
                        <a:ea typeface="Times New Roman"/>
                        <a:cs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cs typeface="Times New Roman"/>
                        </a:rPr>
                        <a:t>Read words orally in connected text with fluency &amp; accuracy</a:t>
                      </a:r>
                      <a:endParaRPr lang="en-US" sz="800" kern="50" dirty="0">
                        <a:latin typeface="Times New Roman"/>
                        <a:ea typeface="Times New Roman"/>
                        <a:cs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cs typeface="Times New Roman"/>
                        </a:rPr>
                        <a:t>Define terms</a:t>
                      </a:r>
                      <a:endParaRPr lang="en-US" sz="800" kern="50" dirty="0">
                        <a:latin typeface="Times New Roman"/>
                        <a:ea typeface="Times New Roman"/>
                        <a:cs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fontAlgn="auto" hangingPunct="1">
                        <a:spcBef>
                          <a:spcPts val="0"/>
                        </a:spcBef>
                        <a:spcAft>
                          <a:spcPts val="0"/>
                        </a:spcAft>
                      </a:pPr>
                      <a:endParaRPr lang="en-US" sz="800" kern="50" dirty="0">
                        <a:latin typeface="Arial"/>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fontAlgn="auto" hangingPunct="1">
                        <a:spcBef>
                          <a:spcPts val="0"/>
                        </a:spcBef>
                        <a:spcAft>
                          <a:spcPts val="0"/>
                        </a:spcAft>
                      </a:pPr>
                      <a:endParaRPr lang="en-US" sz="800" kern="50" dirty="0">
                        <a:latin typeface="Arial"/>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147955" marR="0" algn="l" fontAlgn="auto" hangingPunct="1">
                        <a:spcBef>
                          <a:spcPts val="0"/>
                        </a:spcBef>
                        <a:spcAft>
                          <a:spcPts val="0"/>
                        </a:spcAft>
                      </a:pPr>
                      <a:endParaRPr lang="en-US" sz="800" kern="50" dirty="0">
                        <a:latin typeface="Arial"/>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502575">
                <a:tc>
                  <a:txBody>
                    <a:bodyPr/>
                    <a:lstStyle/>
                    <a:p>
                      <a:pPr marL="0" marR="0" algn="l" hangingPunct="0">
                        <a:spcBef>
                          <a:spcPts val="0"/>
                        </a:spcBef>
                        <a:spcAft>
                          <a:spcPts val="0"/>
                        </a:spcAft>
                      </a:pPr>
                      <a:r>
                        <a:rPr lang="en-US" sz="800" b="1" kern="50" dirty="0">
                          <a:latin typeface="Arial"/>
                          <a:ea typeface="Times New Roman"/>
                        </a:rPr>
                        <a:t>Understand</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Construct meaning, clarify, paraphrase, represent, translate, illustrate, give examples, classify, categorize, summarize, generalize, infer a logical conclusion), predict,</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compare/contrast, match like ideas, explain, construct models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Identify or describe literary elements (characters, setting, sequence, etc.)</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Select appropriate words when intended meaning/definition is clearly evident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Describe/explain who, what, where, when, or how</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Specify, explain, show relationships; explain why, cause-effect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Give non-examples/examples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Summarize results, concepts, ideas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Make basic inferences or logical predictions from data or texts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Identify main ideas or accurate generalizations of texts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Locate information to support explicit-implicit central ideas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Explain, generalize, or connect ideas using supporting evidence (quote, example, text reference)</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Identify/ make inferences about explicit or implicit themes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Describe how  word choice, point of view, or bias may affect the readers’ interpretation of a text</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Explain how concepts or ideas specifically relate to</a:t>
                      </a:r>
                      <a:r>
                        <a:rPr lang="en-US" sz="800" i="1" kern="50" dirty="0">
                          <a:latin typeface="Arial"/>
                          <a:ea typeface="Times New Roman"/>
                        </a:rPr>
                        <a:t> other</a:t>
                      </a:r>
                      <a:r>
                        <a:rPr lang="en-US" sz="800" kern="50" dirty="0">
                          <a:latin typeface="Arial"/>
                          <a:ea typeface="Times New Roman"/>
                        </a:rPr>
                        <a:t> content domains or concepts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Develop generalizations of the results obtained or strategies used and apply them to new problem situations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23285">
                <a:tc>
                  <a:txBody>
                    <a:bodyPr/>
                    <a:lstStyle/>
                    <a:p>
                      <a:pPr marL="0" marR="0" algn="l" hangingPunct="0">
                        <a:spcBef>
                          <a:spcPts val="0"/>
                        </a:spcBef>
                        <a:spcAft>
                          <a:spcPts val="0"/>
                        </a:spcAft>
                      </a:pPr>
                      <a:r>
                        <a:rPr lang="en-US" sz="800" b="1" kern="50" dirty="0">
                          <a:latin typeface="Arial"/>
                          <a:ea typeface="Times New Roman"/>
                        </a:rPr>
                        <a:t>Apply</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Carry out or use a procedure in a given situation; carry out (apply to a familiar task), or use (apply) to an  unfamiliar task</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Use language structure (pre/suffix) or word relationships (synonym/antonym) to determine meaning of words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Use context to identify the meaning of words/phrases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Obtain and interpret information using text features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Apply a concept in a new context</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Illustrate how multiple themes (historical, geographic, social) may be interrelated</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502575">
                <a:tc>
                  <a:txBody>
                    <a:bodyPr/>
                    <a:lstStyle/>
                    <a:p>
                      <a:pPr marL="0" marR="0" algn="l" hangingPunct="0">
                        <a:spcBef>
                          <a:spcPts val="0"/>
                        </a:spcBef>
                        <a:spcAft>
                          <a:spcPts val="0"/>
                        </a:spcAft>
                      </a:pPr>
                      <a:r>
                        <a:rPr lang="en-US" sz="800" b="1" kern="50" dirty="0">
                          <a:latin typeface="Arial"/>
                          <a:ea typeface="Times New Roman"/>
                        </a:rPr>
                        <a:t>Analyze</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Break into constituent parts, determine how parts relate, differentiate between relevant-irrelevant, distinguish, focus, select, organize, outline, find coherence, deconstruct (e.g., for bias or point of view)</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Identify whether specific information is contained in graphic representations (e.g., map, chart, table, graph, T-chart, diagram) or text features (e.g., headings, subheadings, captions)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Categorize/compare literary elements, terms, facts, details, events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Identify use of literary devices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Analyze format, organization, &amp; internal text structure (signal words, transitions, semantic cues) of different texts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Distinguish: relevant-irrelevant information; fact/opinion</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Identify characteristic text features; distinguish between texts, genres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Analyze information within data sets or texts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Analyze interrelationships among concepts, issues, problems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Analyze or interpret author’s craft (literary devices, viewpoint, or potential  bias) to critique a text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Use reasoning, planning, and evidence to support inferences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rPr>
                        <a:t>Analyze multiple sources of evidence, or multiple works by the same author, or across genres, time periods, themes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rPr>
                        <a:t>Analyze complex/abstract themes, perspectives, concepts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rPr>
                        <a:t>Gather, analyze, and organize multiple information sources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rPr>
                        <a:t>Analyze discourse styles</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126932">
                <a:tc>
                  <a:txBody>
                    <a:bodyPr/>
                    <a:lstStyle/>
                    <a:p>
                      <a:pPr marL="0" marR="0" algn="l" hangingPunct="0">
                        <a:spcBef>
                          <a:spcPts val="0"/>
                        </a:spcBef>
                        <a:spcAft>
                          <a:spcPts val="0"/>
                        </a:spcAft>
                      </a:pPr>
                      <a:r>
                        <a:rPr lang="en-US" sz="800" b="1" kern="50" dirty="0">
                          <a:latin typeface="Arial"/>
                          <a:ea typeface="Times New Roman"/>
                        </a:rPr>
                        <a:t>Evaluate</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Make judgments based on criteria, check, detect inconsistencies or fallacies, judge, critique</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hangingPunct="0">
                        <a:spcBef>
                          <a:spcPts val="0"/>
                        </a:spcBef>
                        <a:spcAft>
                          <a:spcPts val="0"/>
                        </a:spcAft>
                      </a:pPr>
                      <a:endParaRPr lang="en-US" sz="800" kern="50" dirty="0">
                        <a:latin typeface="Arial"/>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hangingPunct="0">
                        <a:spcBef>
                          <a:spcPts val="0"/>
                        </a:spcBef>
                        <a:spcAft>
                          <a:spcPts val="0"/>
                        </a:spcAft>
                      </a:pPr>
                      <a:endParaRPr lang="en-US" sz="800" kern="50" dirty="0">
                        <a:latin typeface="Arial"/>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Cite evidence and develop a logical argument for conjectures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Describe, compare, and contrast solution methods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Verify reasonableness of results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Critique conclusions drawn</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Evaluate relevancy, accuracy, &amp; completeness of information from multiple sources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Draw &amp; justify conclusions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Apply understanding in a novel way, provide argument or justification for the application</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845199">
                <a:tc>
                  <a:txBody>
                    <a:bodyPr/>
                    <a:lstStyle/>
                    <a:p>
                      <a:pPr marL="0" marR="0" algn="l" hangingPunct="0">
                        <a:spcBef>
                          <a:spcPts val="0"/>
                        </a:spcBef>
                        <a:spcAft>
                          <a:spcPts val="0"/>
                        </a:spcAft>
                      </a:pPr>
                      <a:r>
                        <a:rPr lang="en-US" sz="800" b="1" kern="50" dirty="0">
                          <a:latin typeface="Arial" pitchFamily="34" charset="0"/>
                          <a:ea typeface="Times New Roman"/>
                          <a:cs typeface="Arial" pitchFamily="34" charset="0"/>
                        </a:rPr>
                        <a:t>Create</a:t>
                      </a:r>
                      <a:endParaRPr lang="en-US" sz="800" kern="50" dirty="0">
                        <a:latin typeface="Arial" pitchFamily="34" charset="0"/>
                        <a:ea typeface="Times New Roman"/>
                        <a:cs typeface="Arial" pitchFamily="34" charset="0"/>
                      </a:endParaRPr>
                    </a:p>
                    <a:p>
                      <a:pPr marL="0" marR="0" indent="0" algn="l" hangingPunct="0">
                        <a:spcBef>
                          <a:spcPts val="0"/>
                        </a:spcBef>
                        <a:spcAft>
                          <a:spcPts val="0"/>
                        </a:spcAft>
                      </a:pPr>
                      <a:r>
                        <a:rPr lang="en-US" sz="800" b="0" kern="50" dirty="0">
                          <a:latin typeface="Arial" pitchFamily="34" charset="0"/>
                          <a:cs typeface="Arial" pitchFamily="34" charset="0"/>
                        </a:rPr>
                        <a:t>Reorganize elements into new patterns/structures, generate, hypothesize, design, plan, produce</a:t>
                      </a:r>
                      <a:endParaRPr lang="en-US" sz="800" b="1" kern="50" dirty="0">
                        <a:latin typeface="Arial" pitchFamily="34" charset="0"/>
                        <a:cs typeface="Arial" pitchFamily="34" charset="0"/>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fontAlgn="auto" hangingPunct="1">
                        <a:spcBef>
                          <a:spcPts val="0"/>
                        </a:spcBef>
                        <a:spcAft>
                          <a:spcPts val="0"/>
                        </a:spcAft>
                      </a:pPr>
                      <a:endParaRPr lang="en-US" sz="800" kern="50" dirty="0">
                        <a:latin typeface="Arial"/>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Generate conjectures or hypotheses based on observations or prior knowledge and experience</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Synthesize information within one source or text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Develop a complex model for a given situation</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Develop an alternative solution </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Synthesize information across multiple sources or texts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Articulate a new voice, alternate theme, new knowledge or perspective</a:t>
                      </a:r>
                      <a:endParaRPr lang="en-US" sz="800" kern="50" dirty="0">
                        <a:latin typeface="Times New Roman"/>
                        <a:ea typeface="Times New Roman"/>
                      </a:endParaRPr>
                    </a:p>
                  </a:txBody>
                  <a:tcPr marL="41004" marR="41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8419" name="TextBox 7"/>
          <p:cNvSpPr txBox="1">
            <a:spLocks noChangeArrowheads="1"/>
          </p:cNvSpPr>
          <p:nvPr/>
        </p:nvSpPr>
        <p:spPr bwMode="auto">
          <a:xfrm>
            <a:off x="0" y="0"/>
            <a:ext cx="3733800" cy="246221"/>
          </a:xfrm>
          <a:prstGeom prst="rect">
            <a:avLst/>
          </a:prstGeom>
          <a:noFill/>
          <a:ln w="9525">
            <a:noFill/>
            <a:miter lim="800000"/>
            <a:headEnd/>
            <a:tailEnd/>
          </a:ln>
        </p:spPr>
        <p:txBody>
          <a:bodyPr wrap="square">
            <a:spAutoFit/>
          </a:bodyPr>
          <a:lstStyle/>
          <a:p>
            <a:r>
              <a:rPr lang="en-US" sz="1000" b="1" dirty="0" smtClean="0">
                <a:latin typeface="Calibri" pitchFamily="34" charset="0"/>
              </a:rPr>
              <a:t>Cognitive Rigor Matrix – Reading (</a:t>
            </a:r>
            <a:r>
              <a:rPr lang="en-US" sz="1000" b="1" dirty="0" smtClean="0"/>
              <a:t>khess@nciea.org</a:t>
            </a:r>
            <a:r>
              <a:rPr lang="en-US" sz="1000" b="1" dirty="0" smtClean="0">
                <a:latin typeface="Calibri" pitchFamily="34" charset="0"/>
              </a:rPr>
              <a:t>)</a:t>
            </a:r>
            <a:endParaRPr lang="en-US" sz="1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228600"/>
          <a:ext cx="9143998" cy="6784293"/>
        </p:xfrm>
        <a:graphic>
          <a:graphicData uri="http://schemas.openxmlformats.org/drawingml/2006/table">
            <a:tbl>
              <a:tblPr/>
              <a:tblGrid>
                <a:gridCol w="1483825"/>
                <a:gridCol w="1851868"/>
                <a:gridCol w="2032648"/>
                <a:gridCol w="2003490"/>
                <a:gridCol w="1772167"/>
              </a:tblGrid>
              <a:tr h="249443">
                <a:tc>
                  <a:txBody>
                    <a:bodyPr/>
                    <a:lstStyle/>
                    <a:p>
                      <a:pPr marL="0" marR="0" algn="l" hangingPunct="0">
                        <a:spcBef>
                          <a:spcPts val="0"/>
                        </a:spcBef>
                        <a:spcAft>
                          <a:spcPts val="0"/>
                        </a:spcAft>
                      </a:pPr>
                      <a:r>
                        <a:rPr lang="en-US" sz="800" b="1" kern="50" dirty="0">
                          <a:latin typeface="Arial"/>
                          <a:ea typeface="Times New Roman"/>
                        </a:rPr>
                        <a:t>Revised Bloom’s Taxonomy</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latin typeface="Arial"/>
                          <a:ea typeface="Times New Roman"/>
                        </a:rPr>
                        <a:t>Webb’s DOK Level 1</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Recall &amp; Reproduction</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latin typeface="Arial"/>
                          <a:ea typeface="Times New Roman"/>
                        </a:rPr>
                        <a:t>Webb’s DOK Level 2</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Skills &amp; Concepts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latin typeface="Arial"/>
                          <a:ea typeface="Times New Roman"/>
                        </a:rPr>
                        <a:t>Webb’s DOK Level 3</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Strategic Thinking/ Reasoning</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latin typeface="Arial"/>
                          <a:ea typeface="Times New Roman"/>
                        </a:rPr>
                        <a:t>Webb’s DOK Level 4</a:t>
                      </a:r>
                      <a:endParaRPr lang="en-US" sz="800" kern="50" dirty="0">
                        <a:latin typeface="Times New Roman"/>
                        <a:ea typeface="Times New Roman"/>
                      </a:endParaRPr>
                    </a:p>
                    <a:p>
                      <a:pPr marL="0" marR="0" algn="l" hangingPunct="0">
                        <a:spcBef>
                          <a:spcPts val="0"/>
                        </a:spcBef>
                        <a:spcAft>
                          <a:spcPts val="0"/>
                        </a:spcAft>
                      </a:pPr>
                      <a:r>
                        <a:rPr lang="en-US" sz="800" b="1" kern="50" dirty="0">
                          <a:latin typeface="Arial"/>
                          <a:ea typeface="Times New Roman"/>
                        </a:rPr>
                        <a:t>Extended Thinking</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736">
                <a:tc>
                  <a:txBody>
                    <a:bodyPr/>
                    <a:lstStyle/>
                    <a:p>
                      <a:pPr marL="0" marR="0" indent="0" algn="l" hangingPunct="0">
                        <a:spcBef>
                          <a:spcPts val="0"/>
                        </a:spcBef>
                        <a:spcAft>
                          <a:spcPts val="0"/>
                        </a:spcAft>
                      </a:pPr>
                      <a:r>
                        <a:rPr lang="en-US" sz="800" b="1" kern="50" dirty="0">
                          <a:latin typeface="Times New Roman"/>
                          <a:cs typeface="Times New Roman"/>
                        </a:rPr>
                        <a:t>Remember</a:t>
                      </a:r>
                    </a:p>
                    <a:p>
                      <a:pPr marL="0" marR="0" algn="l" hangingPunct="0">
                        <a:spcBef>
                          <a:spcPts val="0"/>
                        </a:spcBef>
                        <a:spcAft>
                          <a:spcPts val="0"/>
                        </a:spcAft>
                      </a:pPr>
                      <a:r>
                        <a:rPr lang="en-US" sz="800" kern="50" dirty="0">
                          <a:latin typeface="Arial"/>
                          <a:ea typeface="Times New Roman"/>
                        </a:rPr>
                        <a:t>Retrieve knowledge from long-term memory, recognize, recall, locate, identify</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fontAlgn="auto" hangingPunct="1">
                        <a:spcBef>
                          <a:spcPts val="0"/>
                        </a:spcBef>
                        <a:spcAft>
                          <a:spcPts val="0"/>
                        </a:spcAft>
                      </a:pPr>
                      <a:endParaRPr lang="en-US" sz="800" kern="50" dirty="0">
                        <a:latin typeface="Arial"/>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fontAlgn="auto" hangingPunct="1">
                        <a:spcBef>
                          <a:spcPts val="0"/>
                        </a:spcBef>
                        <a:spcAft>
                          <a:spcPts val="0"/>
                        </a:spcAft>
                      </a:pPr>
                      <a:endParaRPr lang="en-US" sz="800" kern="50" dirty="0">
                        <a:latin typeface="Arial"/>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fontAlgn="auto" hangingPunct="1">
                        <a:spcBef>
                          <a:spcPts val="0"/>
                        </a:spcBef>
                        <a:spcAft>
                          <a:spcPts val="0"/>
                        </a:spcAft>
                      </a:pPr>
                      <a:endParaRPr lang="en-US" sz="800" kern="50" dirty="0">
                        <a:latin typeface="Arial"/>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147955" marR="0" algn="l" fontAlgn="auto" hangingPunct="1">
                        <a:spcBef>
                          <a:spcPts val="0"/>
                        </a:spcBef>
                        <a:spcAft>
                          <a:spcPts val="0"/>
                        </a:spcAft>
                      </a:pPr>
                      <a:endParaRPr lang="en-US" sz="800" kern="50" dirty="0">
                        <a:latin typeface="Arial"/>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247217">
                <a:tc>
                  <a:txBody>
                    <a:bodyPr/>
                    <a:lstStyle/>
                    <a:p>
                      <a:pPr marL="0" marR="0" algn="l" hangingPunct="0">
                        <a:spcBef>
                          <a:spcPts val="0"/>
                        </a:spcBef>
                        <a:spcAft>
                          <a:spcPts val="0"/>
                        </a:spcAft>
                      </a:pPr>
                      <a:r>
                        <a:rPr lang="en-US" sz="800" b="1" kern="50" dirty="0">
                          <a:latin typeface="Arial"/>
                          <a:ea typeface="Times New Roman"/>
                        </a:rPr>
                        <a:t>Understand</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Construct meaning, clarify, paraphrase, represent, translate, illustrate, give examples, classify, categorize, summarize, generalize, infer a logical conclusion), predict,</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compare/contrast, match like ideas, explain, construct models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Describe or define facts, details, terms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Select appropriate words to use when intended meaning/definition is clearly evident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Write simple sentences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Specify, explain, show relationships; explain why, cause-effect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Give non-examples/examples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Take notes; organize ideas/data</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Summarize results, concepts, ideas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Identify main ideas or accurate generalizations of texts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Explain, generalize, or connect ideas using supporting evidence (quote, example, text reference)</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Write multi-paragraph  composition for specific purpose, focus, voice, tone, &amp; audience </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Explain how concepts or ideas specifically relate to</a:t>
                      </a:r>
                      <a:r>
                        <a:rPr lang="en-US" sz="800" i="1" kern="50" dirty="0">
                          <a:latin typeface="Arial"/>
                          <a:ea typeface="Times New Roman"/>
                        </a:rPr>
                        <a:t> other</a:t>
                      </a:r>
                      <a:r>
                        <a:rPr lang="en-US" sz="800" kern="50" dirty="0">
                          <a:latin typeface="Arial"/>
                          <a:ea typeface="Times New Roman"/>
                        </a:rPr>
                        <a:t> content domains or concepts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Develop generalizations of the results obtained or strategies used and apply them to new problem situations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85837">
                <a:tc>
                  <a:txBody>
                    <a:bodyPr/>
                    <a:lstStyle/>
                    <a:p>
                      <a:pPr marL="0" marR="0" algn="l" hangingPunct="0">
                        <a:spcBef>
                          <a:spcPts val="0"/>
                        </a:spcBef>
                        <a:spcAft>
                          <a:spcPts val="0"/>
                        </a:spcAft>
                      </a:pPr>
                      <a:r>
                        <a:rPr lang="en-US" sz="800" b="1" kern="50" dirty="0">
                          <a:latin typeface="Arial"/>
                          <a:ea typeface="Times New Roman"/>
                        </a:rPr>
                        <a:t>Apply</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Carry out or use a procedure in a given situation; carry out (apply to a familiar task), or use (apply) to an  unfamiliar task</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pPr>
                      <a:r>
                        <a:rPr lang="en-US" sz="800" kern="50" dirty="0">
                          <a:latin typeface="Arial"/>
                          <a:ea typeface="Times New Roman"/>
                        </a:rPr>
                        <a:t>Apply rules or use resources to edit specific spelling, grammar, punctuation, conventions, word use</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pPr>
                      <a:r>
                        <a:rPr lang="en-US" sz="800" kern="50" dirty="0">
                          <a:latin typeface="Arial"/>
                          <a:ea typeface="Times New Roman"/>
                        </a:rPr>
                        <a:t>Apply basic formats for documenting sources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Use context to identify the meaning of words/phrases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Obtain and interpret information using text features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Develop a text that may be limited to one paragraph</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Apply simple organizational structures (paragraph, sentence types) in writing</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Revise final draft for meaning or progression of ideas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Apply internal consistency of text organization and structure to composing a full composition</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Apply a concept in a new context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Apply  word choice, point of view, style to impact readers’ interpretation of a text</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Select or devise an approach among many alternatives to research a novel problem</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Illustrate how multiple themes (historical, geographic, social) may be interrelated</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371939">
                <a:tc>
                  <a:txBody>
                    <a:bodyPr/>
                    <a:lstStyle/>
                    <a:p>
                      <a:pPr marL="0" marR="0" algn="l" hangingPunct="0">
                        <a:spcBef>
                          <a:spcPts val="0"/>
                        </a:spcBef>
                        <a:spcAft>
                          <a:spcPts val="0"/>
                        </a:spcAft>
                      </a:pPr>
                      <a:r>
                        <a:rPr lang="en-US" sz="800" b="1" kern="50" dirty="0">
                          <a:latin typeface="Arial"/>
                          <a:ea typeface="Times New Roman"/>
                        </a:rPr>
                        <a:t>Analyze</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Break into constituent parts, determine how parts relate, differentiate between relevant-irrelevant, distinguish, focus, select, organize, outline, find coherence, deconstruct (e.g., for bias, point of view)</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Decide which text structure is appropriate to audience and purpose</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Compare literary elements, terms, facts, details, events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Analyze format, organization, &amp; internal text structure (signal words, transitions, semantic cues) of different texts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Distinguish: relevant-irrelevant information; fact/opinion</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Analyze interrelationships among concepts, issues, problems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Apply tools of  author’s craft (literary devices, viewpoint, or potential dialogue) with intent</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Use reasoning, planning, and evidence to support inferences made</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rPr>
                        <a:t>Analyze multiple sources of evidence, or multiple works by the same author, or across genres, or time periods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rPr>
                        <a:t>Analyze complex/abstract themes, perspectives, concepts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latin typeface="Arial"/>
                          <a:ea typeface="Times New Roman"/>
                        </a:rPr>
                        <a:t>Gather, analyze, and organize multiple information sources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926">
                <a:tc>
                  <a:txBody>
                    <a:bodyPr/>
                    <a:lstStyle/>
                    <a:p>
                      <a:pPr marL="0" marR="0" algn="l" hangingPunct="0">
                        <a:spcBef>
                          <a:spcPts val="0"/>
                        </a:spcBef>
                        <a:spcAft>
                          <a:spcPts val="0"/>
                        </a:spcAft>
                      </a:pPr>
                      <a:r>
                        <a:rPr lang="en-US" sz="800" b="1" kern="50" dirty="0">
                          <a:latin typeface="Arial"/>
                          <a:ea typeface="Times New Roman"/>
                        </a:rPr>
                        <a:t>Evaluate</a:t>
                      </a:r>
                      <a:endParaRPr lang="en-US" sz="800" kern="50" dirty="0">
                        <a:latin typeface="Times New Roman"/>
                        <a:ea typeface="Times New Roman"/>
                      </a:endParaRPr>
                    </a:p>
                    <a:p>
                      <a:pPr marL="0" marR="0" algn="l" hangingPunct="0">
                        <a:spcBef>
                          <a:spcPts val="0"/>
                        </a:spcBef>
                        <a:spcAft>
                          <a:spcPts val="0"/>
                        </a:spcAft>
                      </a:pPr>
                      <a:r>
                        <a:rPr lang="en-US" sz="800" kern="50" dirty="0">
                          <a:latin typeface="Arial"/>
                          <a:ea typeface="Times New Roman"/>
                        </a:rPr>
                        <a:t>Make judgments based on criteria, check, detect inconsistencies or fallacies, judge, critique</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hangingPunct="0">
                        <a:spcBef>
                          <a:spcPts val="0"/>
                        </a:spcBef>
                        <a:spcAft>
                          <a:spcPts val="0"/>
                        </a:spcAft>
                      </a:pPr>
                      <a:endParaRPr lang="en-US" sz="800" kern="50" dirty="0">
                        <a:latin typeface="Arial"/>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hangingPunct="0">
                        <a:spcBef>
                          <a:spcPts val="0"/>
                        </a:spcBef>
                        <a:spcAft>
                          <a:spcPts val="0"/>
                        </a:spcAft>
                      </a:pPr>
                      <a:endParaRPr lang="en-US" sz="800" kern="50" dirty="0">
                        <a:latin typeface="Arial"/>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8275" algn="l"/>
                        </a:tabLst>
                      </a:pPr>
                      <a:r>
                        <a:rPr lang="en-US" sz="800" kern="50" dirty="0">
                          <a:latin typeface="Arial"/>
                          <a:ea typeface="Times New Roman"/>
                        </a:rPr>
                        <a:t>Cite evidence and develop a logical argument for conjectures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Describe, compare, and contrast solution methods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Verify reasonableness of results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Justify or critique conclusions</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Evaluate relevancy, accuracy, &amp; completeness of information from multiple sources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Draw &amp; justify conclusions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Apply understanding in a novel way, provide argument or justification for the application</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890195">
                <a:tc>
                  <a:txBody>
                    <a:bodyPr/>
                    <a:lstStyle/>
                    <a:p>
                      <a:pPr marL="0" marR="0" algn="l" hangingPunct="0">
                        <a:spcBef>
                          <a:spcPts val="0"/>
                        </a:spcBef>
                        <a:spcAft>
                          <a:spcPts val="0"/>
                        </a:spcAft>
                      </a:pPr>
                      <a:r>
                        <a:rPr lang="en-US" sz="800" b="1" kern="50" dirty="0">
                          <a:latin typeface="Arial" pitchFamily="34" charset="0"/>
                          <a:ea typeface="Times New Roman"/>
                          <a:cs typeface="Arial" pitchFamily="34" charset="0"/>
                        </a:rPr>
                        <a:t>Create</a:t>
                      </a:r>
                      <a:endParaRPr lang="en-US" sz="800" kern="50" dirty="0">
                        <a:latin typeface="Arial" pitchFamily="34" charset="0"/>
                        <a:ea typeface="Times New Roman"/>
                        <a:cs typeface="Arial" pitchFamily="34" charset="0"/>
                      </a:endParaRPr>
                    </a:p>
                    <a:p>
                      <a:pPr marL="0" marR="0" indent="0" algn="l" hangingPunct="0">
                        <a:spcBef>
                          <a:spcPts val="0"/>
                        </a:spcBef>
                        <a:spcAft>
                          <a:spcPts val="0"/>
                        </a:spcAft>
                      </a:pPr>
                      <a:r>
                        <a:rPr lang="en-US" sz="800" b="0" kern="50" dirty="0">
                          <a:latin typeface="Arial" pitchFamily="34" charset="0"/>
                          <a:cs typeface="Arial" pitchFamily="34" charset="0"/>
                        </a:rPr>
                        <a:t>Reorganize elements into new patterns/structures, generate, hypothesize, design, plan, produce</a:t>
                      </a:r>
                      <a:endParaRPr lang="en-US" sz="800" b="1" kern="50" dirty="0">
                        <a:latin typeface="Arial" pitchFamily="34" charset="0"/>
                        <a:cs typeface="Arial" pitchFamily="34" charset="0"/>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Brainstorm ideas, concepts, problems, or perspectives related to a topic or concept</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Generate conjectures or hypotheses based on observations or prior knowledge and experience</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Develop a complex model for a given situation</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Develop an alternative solution </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47955" algn="l"/>
                        </a:tabLst>
                      </a:pPr>
                      <a:r>
                        <a:rPr lang="en-US" sz="800" kern="50" dirty="0">
                          <a:latin typeface="Arial"/>
                          <a:ea typeface="Times New Roman"/>
                        </a:rPr>
                        <a:t>Synthesize information across multiple sources or texts</a:t>
                      </a:r>
                      <a:endParaRPr lang="en-US" sz="800" kern="50" dirty="0">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latin typeface="Arial"/>
                          <a:ea typeface="Times New Roman"/>
                        </a:rPr>
                        <a:t>Articulate a new voice, alternate theme, new knowledge or perspective</a:t>
                      </a:r>
                      <a:endParaRPr lang="en-US" sz="800" kern="50" dirty="0">
                        <a:latin typeface="Times New Roman"/>
                        <a:ea typeface="Times New Roman"/>
                      </a:endParaRPr>
                    </a:p>
                  </a:txBody>
                  <a:tcPr marL="41135" marR="41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7"/>
          <p:cNvSpPr txBox="1">
            <a:spLocks noChangeArrowheads="1"/>
          </p:cNvSpPr>
          <p:nvPr/>
        </p:nvSpPr>
        <p:spPr bwMode="auto">
          <a:xfrm>
            <a:off x="0" y="0"/>
            <a:ext cx="3733800" cy="246221"/>
          </a:xfrm>
          <a:prstGeom prst="rect">
            <a:avLst/>
          </a:prstGeom>
          <a:noFill/>
          <a:ln w="9525">
            <a:noFill/>
            <a:miter lim="800000"/>
            <a:headEnd/>
            <a:tailEnd/>
          </a:ln>
        </p:spPr>
        <p:txBody>
          <a:bodyPr wrap="square">
            <a:spAutoFit/>
          </a:bodyPr>
          <a:lstStyle/>
          <a:p>
            <a:r>
              <a:rPr lang="en-US" sz="1000" b="1" dirty="0" smtClean="0">
                <a:latin typeface="Calibri" pitchFamily="34" charset="0"/>
              </a:rPr>
              <a:t>Cognitive Rigor Matrix – Writing (</a:t>
            </a:r>
            <a:r>
              <a:rPr lang="en-US" sz="1000" b="1" dirty="0" smtClean="0"/>
              <a:t>khess@nciea.org</a:t>
            </a:r>
            <a:r>
              <a:rPr lang="en-US" sz="1000" b="1" dirty="0" smtClean="0">
                <a:latin typeface="Calibri" pitchFamily="34" charset="0"/>
              </a:rPr>
              <a:t>)</a:t>
            </a:r>
            <a:endParaRPr lang="en-US" sz="1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228600"/>
          <a:ext cx="9143998" cy="6646205"/>
        </p:xfrm>
        <a:graphic>
          <a:graphicData uri="http://schemas.openxmlformats.org/drawingml/2006/table">
            <a:tbl>
              <a:tblPr/>
              <a:tblGrid>
                <a:gridCol w="1483827"/>
                <a:gridCol w="1851866"/>
                <a:gridCol w="2032648"/>
                <a:gridCol w="2003490"/>
                <a:gridCol w="1772167"/>
              </a:tblGrid>
              <a:tr h="273343">
                <a:tc>
                  <a:txBody>
                    <a:bodyPr/>
                    <a:lstStyle/>
                    <a:p>
                      <a:pPr marL="0" marR="0" algn="l" hangingPunct="0">
                        <a:spcBef>
                          <a:spcPts val="0"/>
                        </a:spcBef>
                        <a:spcAft>
                          <a:spcPts val="0"/>
                        </a:spcAft>
                      </a:pPr>
                      <a:r>
                        <a:rPr lang="en-US" sz="800" b="1" kern="50" dirty="0">
                          <a:effectLst/>
                          <a:latin typeface="Arial"/>
                          <a:ea typeface="Times New Roman"/>
                        </a:rPr>
                        <a:t>Revised Bloom’s Taxonomy</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effectLst/>
                          <a:latin typeface="Arial"/>
                          <a:ea typeface="Times New Roman"/>
                        </a:rPr>
                        <a:t>Webb’s DOK Level 1</a:t>
                      </a:r>
                      <a:endParaRPr lang="en-US" sz="800" kern="50" dirty="0">
                        <a:effectLst/>
                        <a:latin typeface="Times New Roman"/>
                        <a:ea typeface="Times New Roman"/>
                      </a:endParaRPr>
                    </a:p>
                    <a:p>
                      <a:pPr marL="0" marR="0" algn="l" hangingPunct="0">
                        <a:spcBef>
                          <a:spcPts val="0"/>
                        </a:spcBef>
                        <a:spcAft>
                          <a:spcPts val="0"/>
                        </a:spcAft>
                      </a:pPr>
                      <a:r>
                        <a:rPr lang="en-US" sz="800" b="1" kern="50" dirty="0">
                          <a:effectLst/>
                          <a:latin typeface="Arial"/>
                          <a:ea typeface="Times New Roman"/>
                        </a:rPr>
                        <a:t>Recall &amp; Reproduction</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effectLst/>
                          <a:latin typeface="Arial"/>
                          <a:ea typeface="Times New Roman"/>
                        </a:rPr>
                        <a:t>Webb’s DOK Level 2</a:t>
                      </a:r>
                      <a:endParaRPr lang="en-US" sz="800" kern="50" dirty="0">
                        <a:effectLst/>
                        <a:latin typeface="Times New Roman"/>
                        <a:ea typeface="Times New Roman"/>
                      </a:endParaRPr>
                    </a:p>
                    <a:p>
                      <a:pPr marL="0" marR="0" algn="l" hangingPunct="0">
                        <a:spcBef>
                          <a:spcPts val="0"/>
                        </a:spcBef>
                        <a:spcAft>
                          <a:spcPts val="0"/>
                        </a:spcAft>
                      </a:pPr>
                      <a:r>
                        <a:rPr lang="en-US" sz="800" b="1" kern="50" dirty="0">
                          <a:effectLst/>
                          <a:latin typeface="Arial"/>
                          <a:ea typeface="Times New Roman"/>
                        </a:rPr>
                        <a:t>Skills &amp; Concepts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effectLst/>
                          <a:latin typeface="Arial"/>
                          <a:ea typeface="Times New Roman"/>
                        </a:rPr>
                        <a:t>Webb’s DOK Level 3</a:t>
                      </a:r>
                      <a:endParaRPr lang="en-US" sz="800" kern="50" dirty="0">
                        <a:effectLst/>
                        <a:latin typeface="Times New Roman"/>
                        <a:ea typeface="Times New Roman"/>
                      </a:endParaRPr>
                    </a:p>
                    <a:p>
                      <a:pPr marL="0" marR="0" algn="l" hangingPunct="0">
                        <a:spcBef>
                          <a:spcPts val="0"/>
                        </a:spcBef>
                        <a:spcAft>
                          <a:spcPts val="0"/>
                        </a:spcAft>
                      </a:pPr>
                      <a:r>
                        <a:rPr lang="en-US" sz="800" b="1" kern="50" dirty="0">
                          <a:effectLst/>
                          <a:latin typeface="Arial"/>
                          <a:ea typeface="Times New Roman"/>
                        </a:rPr>
                        <a:t>Strategic Thinking/ Reasoning</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0"/>
                        </a:spcAft>
                      </a:pPr>
                      <a:r>
                        <a:rPr lang="en-US" sz="800" b="1" kern="50" dirty="0">
                          <a:effectLst/>
                          <a:latin typeface="Arial"/>
                          <a:ea typeface="Times New Roman"/>
                        </a:rPr>
                        <a:t>Webb’s DOK Level 4</a:t>
                      </a:r>
                      <a:endParaRPr lang="en-US" sz="800" kern="50" dirty="0">
                        <a:effectLst/>
                        <a:latin typeface="Times New Roman"/>
                        <a:ea typeface="Times New Roman"/>
                      </a:endParaRPr>
                    </a:p>
                    <a:p>
                      <a:pPr marL="0" marR="0" algn="l" hangingPunct="0">
                        <a:spcBef>
                          <a:spcPts val="0"/>
                        </a:spcBef>
                        <a:spcAft>
                          <a:spcPts val="0"/>
                        </a:spcAft>
                      </a:pPr>
                      <a:r>
                        <a:rPr lang="en-US" sz="800" b="1" kern="50" dirty="0">
                          <a:effectLst/>
                          <a:latin typeface="Arial"/>
                          <a:ea typeface="Times New Roman"/>
                        </a:rPr>
                        <a:t>Extended Thinking</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030">
                <a:tc>
                  <a:txBody>
                    <a:bodyPr/>
                    <a:lstStyle/>
                    <a:p>
                      <a:pPr marL="0" marR="0" indent="0" algn="l" hangingPunct="0">
                        <a:spcBef>
                          <a:spcPts val="0"/>
                        </a:spcBef>
                        <a:spcAft>
                          <a:spcPts val="0"/>
                        </a:spcAft>
                      </a:pPr>
                      <a:r>
                        <a:rPr lang="en-US" sz="800" b="1" kern="50" dirty="0">
                          <a:effectLst/>
                          <a:latin typeface="Times New Roman"/>
                          <a:cs typeface="Times New Roman"/>
                        </a:rPr>
                        <a:t>Remember</a:t>
                      </a:r>
                    </a:p>
                    <a:p>
                      <a:pPr marL="0" marR="0" algn="l" hangingPunct="0">
                        <a:spcBef>
                          <a:spcPts val="0"/>
                        </a:spcBef>
                        <a:spcAft>
                          <a:spcPts val="0"/>
                        </a:spcAft>
                      </a:pPr>
                      <a:r>
                        <a:rPr lang="en-US" sz="800" kern="50" dirty="0">
                          <a:effectLst/>
                          <a:latin typeface="Arial"/>
                          <a:ea typeface="Times New Roman"/>
                        </a:rPr>
                        <a:t>Retrieve knowledge from long-term memory, recognize, recall, locate, identify</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228600" algn="l"/>
                        </a:tabLst>
                      </a:pPr>
                      <a:r>
                        <a:rPr lang="en-US" sz="800" kern="50" dirty="0">
                          <a:effectLst/>
                          <a:latin typeface="Arial"/>
                          <a:ea typeface="Times New Roman"/>
                        </a:rPr>
                        <a:t>Recall, observe,  &amp; recognize facts,  principles, properties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effectLst/>
                          <a:latin typeface="Arial"/>
                          <a:ea typeface="Times New Roman"/>
                        </a:rPr>
                        <a:t>Recall/ identify conversions among representations or numbers (e.g., customary and metric measures)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fontAlgn="auto" hangingPunct="1">
                        <a:spcBef>
                          <a:spcPts val="0"/>
                        </a:spcBef>
                        <a:spcAft>
                          <a:spcPts val="0"/>
                        </a:spcAft>
                      </a:pPr>
                      <a:endParaRPr lang="en-US" sz="800" kern="50" dirty="0">
                        <a:effectLst/>
                        <a:latin typeface="Arial"/>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fontAlgn="auto" hangingPunct="1">
                        <a:spcBef>
                          <a:spcPts val="0"/>
                        </a:spcBef>
                        <a:spcAft>
                          <a:spcPts val="0"/>
                        </a:spcAft>
                      </a:pPr>
                      <a:endParaRPr lang="en-US" sz="800" kern="50" dirty="0">
                        <a:effectLst/>
                        <a:latin typeface="Arial"/>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10160" marR="0" algn="l" fontAlgn="auto" hangingPunct="1">
                        <a:spcBef>
                          <a:spcPts val="0"/>
                        </a:spcBef>
                        <a:spcAft>
                          <a:spcPts val="0"/>
                        </a:spcAft>
                      </a:pPr>
                      <a:endParaRPr lang="en-US" sz="800" kern="50" dirty="0">
                        <a:effectLst/>
                        <a:latin typeface="Arial"/>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57831">
                <a:tc>
                  <a:txBody>
                    <a:bodyPr/>
                    <a:lstStyle/>
                    <a:p>
                      <a:pPr marL="0" marR="0" algn="l" hangingPunct="0">
                        <a:spcBef>
                          <a:spcPts val="0"/>
                        </a:spcBef>
                        <a:spcAft>
                          <a:spcPts val="0"/>
                        </a:spcAft>
                      </a:pPr>
                      <a:r>
                        <a:rPr lang="en-US" sz="800" b="1" kern="50" dirty="0">
                          <a:effectLst/>
                          <a:latin typeface="Arial"/>
                          <a:ea typeface="Times New Roman"/>
                        </a:rPr>
                        <a:t>Understand</a:t>
                      </a:r>
                      <a:endParaRPr lang="en-US" sz="800" kern="50" dirty="0">
                        <a:effectLst/>
                        <a:latin typeface="Times New Roman"/>
                        <a:ea typeface="Times New Roman"/>
                      </a:endParaRPr>
                    </a:p>
                    <a:p>
                      <a:pPr marL="0" marR="0" algn="l" hangingPunct="0">
                        <a:spcBef>
                          <a:spcPts val="0"/>
                        </a:spcBef>
                        <a:spcAft>
                          <a:spcPts val="0"/>
                        </a:spcAft>
                      </a:pPr>
                      <a:r>
                        <a:rPr lang="en-US" sz="800" kern="50" dirty="0">
                          <a:effectLst/>
                          <a:latin typeface="Arial"/>
                          <a:ea typeface="Times New Roman"/>
                        </a:rPr>
                        <a:t>Construct meaning, clarify, paraphrase, represent, translate, illustrate, give examples, classify, categorize, summarize, generalize, infer a logical conclusion (such as from examples given), predict,</a:t>
                      </a:r>
                      <a:endParaRPr lang="en-US" sz="800" kern="50" dirty="0">
                        <a:effectLst/>
                        <a:latin typeface="Times New Roman"/>
                        <a:ea typeface="Times New Roman"/>
                      </a:endParaRPr>
                    </a:p>
                    <a:p>
                      <a:pPr marL="0" marR="0" algn="l" hangingPunct="0">
                        <a:spcBef>
                          <a:spcPts val="0"/>
                        </a:spcBef>
                        <a:spcAft>
                          <a:spcPts val="0"/>
                        </a:spcAft>
                      </a:pPr>
                      <a:r>
                        <a:rPr lang="en-US" sz="800" kern="50" dirty="0">
                          <a:effectLst/>
                          <a:latin typeface="Arial"/>
                          <a:ea typeface="Times New Roman"/>
                        </a:rPr>
                        <a:t>compare/contrast, match like ideas, explain, construct models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228600" algn="l"/>
                        </a:tabLst>
                      </a:pPr>
                      <a:r>
                        <a:rPr lang="en-US" sz="800" kern="50" dirty="0">
                          <a:effectLst/>
                          <a:latin typeface="Arial"/>
                          <a:ea typeface="Times New Roman"/>
                        </a:rPr>
                        <a:t>Evaluate an expression</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effectLst/>
                          <a:latin typeface="Arial"/>
                          <a:ea typeface="Times New Roman"/>
                        </a:rPr>
                        <a:t>Locate points on a grid or number on number line</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effectLst/>
                          <a:latin typeface="Arial"/>
                          <a:ea typeface="Times New Roman"/>
                        </a:rPr>
                        <a:t>Solve a one-step problem</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effectLst/>
                          <a:latin typeface="Arial"/>
                          <a:ea typeface="Times New Roman"/>
                        </a:rPr>
                        <a:t>Represent math relationships in words, pictures, or symbols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28600" algn="l"/>
                        </a:tabLst>
                      </a:pPr>
                      <a:r>
                        <a:rPr lang="en-US" sz="800" kern="50" dirty="0">
                          <a:effectLst/>
                          <a:latin typeface="Arial"/>
                          <a:ea typeface="Times New Roman"/>
                        </a:rPr>
                        <a:t>Read, write, compare decimals in scientific notation </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217170" algn="l"/>
                        </a:tabLst>
                      </a:pPr>
                      <a:r>
                        <a:rPr lang="en-US" sz="800" kern="50" dirty="0">
                          <a:effectLst/>
                          <a:latin typeface="Arial"/>
                          <a:ea typeface="Times New Roman"/>
                        </a:rPr>
                        <a:t>Specify and explain relationships (e.g.,  non-examples/examples; cause-effect)</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17170" algn="l"/>
                        </a:tabLst>
                      </a:pPr>
                      <a:r>
                        <a:rPr lang="en-US" sz="800" kern="50" dirty="0">
                          <a:effectLst/>
                          <a:latin typeface="Arial"/>
                          <a:ea typeface="Times New Roman"/>
                        </a:rPr>
                        <a:t>Make and record observations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17170" algn="l"/>
                        </a:tabLst>
                      </a:pPr>
                      <a:r>
                        <a:rPr lang="en-US" sz="800" kern="50" dirty="0">
                          <a:effectLst/>
                          <a:latin typeface="Arial"/>
                          <a:ea typeface="Times New Roman"/>
                        </a:rPr>
                        <a:t>Explain steps followed</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17170" algn="l"/>
                        </a:tabLst>
                      </a:pPr>
                      <a:r>
                        <a:rPr lang="en-US" sz="800" kern="50" dirty="0">
                          <a:effectLst/>
                          <a:latin typeface="Arial"/>
                          <a:ea typeface="Times New Roman"/>
                        </a:rPr>
                        <a:t>Summarize results or concepts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17170" algn="l"/>
                        </a:tabLst>
                      </a:pPr>
                      <a:r>
                        <a:rPr lang="en-US" sz="800" kern="50" dirty="0">
                          <a:effectLst/>
                          <a:latin typeface="Arial"/>
                          <a:ea typeface="Times New Roman"/>
                        </a:rPr>
                        <a:t>Make basic inferences or logical predictions from data/observations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217170" algn="l"/>
                        </a:tabLst>
                      </a:pPr>
                      <a:r>
                        <a:rPr lang="en-US" sz="800" kern="50" dirty="0">
                          <a:effectLst/>
                          <a:latin typeface="Arial"/>
                          <a:ea typeface="Times New Roman"/>
                        </a:rPr>
                        <a:t>Use models /diagrams to represent or explain mathematical concepts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 Make and explain estimates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Use concepts to solve </a:t>
                      </a:r>
                      <a:r>
                        <a:rPr lang="en-US" sz="800" u="sng" kern="50" dirty="0">
                          <a:effectLst/>
                          <a:latin typeface="Arial"/>
                          <a:ea typeface="Times New Roman"/>
                        </a:rPr>
                        <a:t>non-routine</a:t>
                      </a:r>
                      <a:r>
                        <a:rPr lang="en-US" sz="800" kern="50" dirty="0">
                          <a:effectLst/>
                          <a:latin typeface="Arial"/>
                          <a:ea typeface="Times New Roman"/>
                        </a:rPr>
                        <a:t> problems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Explain, generalize, or connect ideas </a:t>
                      </a:r>
                      <a:r>
                        <a:rPr lang="en-US" sz="800" u="sng" kern="50" dirty="0">
                          <a:effectLst/>
                          <a:latin typeface="Arial"/>
                          <a:ea typeface="Times New Roman"/>
                        </a:rPr>
                        <a:t>using supporting evidence</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Make </a:t>
                      </a:r>
                      <a:r>
                        <a:rPr lang="en-US" sz="800" u="sng" kern="50" dirty="0">
                          <a:effectLst/>
                          <a:latin typeface="Arial"/>
                          <a:ea typeface="Times New Roman"/>
                        </a:rPr>
                        <a:t>and justify</a:t>
                      </a:r>
                      <a:r>
                        <a:rPr lang="en-US" sz="800" kern="50" dirty="0">
                          <a:effectLst/>
                          <a:latin typeface="Arial"/>
                          <a:ea typeface="Times New Roman"/>
                        </a:rPr>
                        <a:t> conjectures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Explain thinking when more than one response is possible</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Explain phenomena in terms of concepts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24460" algn="l"/>
                        </a:tabLst>
                      </a:pPr>
                      <a:r>
                        <a:rPr lang="en-US" sz="800" kern="50" dirty="0">
                          <a:effectLst/>
                          <a:latin typeface="Arial"/>
                          <a:ea typeface="Times New Roman"/>
                        </a:rPr>
                        <a:t>Relate mathematical or scientific concepts to other content areas, other domains,  or other concepts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24460" algn="l"/>
                        </a:tabLst>
                      </a:pPr>
                      <a:r>
                        <a:rPr lang="en-US" sz="800" kern="50" dirty="0">
                          <a:effectLst/>
                          <a:latin typeface="Arial"/>
                          <a:ea typeface="Times New Roman"/>
                        </a:rPr>
                        <a:t>Develop generalizations of the results obtained and the strategies used (from investigation or readings) and apply them to new problem situations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623">
                <a:tc>
                  <a:txBody>
                    <a:bodyPr/>
                    <a:lstStyle/>
                    <a:p>
                      <a:pPr marL="0" marR="0" algn="l" hangingPunct="0">
                        <a:spcBef>
                          <a:spcPts val="0"/>
                        </a:spcBef>
                        <a:spcAft>
                          <a:spcPts val="0"/>
                        </a:spcAft>
                      </a:pPr>
                      <a:r>
                        <a:rPr lang="en-US" sz="800" b="1" kern="50" dirty="0">
                          <a:effectLst/>
                          <a:latin typeface="Arial"/>
                          <a:ea typeface="Times New Roman"/>
                        </a:rPr>
                        <a:t>Apply</a:t>
                      </a:r>
                      <a:endParaRPr lang="en-US" sz="800" kern="50" dirty="0">
                        <a:effectLst/>
                        <a:latin typeface="Times New Roman"/>
                        <a:ea typeface="Times New Roman"/>
                      </a:endParaRPr>
                    </a:p>
                    <a:p>
                      <a:pPr marL="0" marR="0" algn="l" hangingPunct="0">
                        <a:spcBef>
                          <a:spcPts val="0"/>
                        </a:spcBef>
                        <a:spcAft>
                          <a:spcPts val="0"/>
                        </a:spcAft>
                      </a:pPr>
                      <a:r>
                        <a:rPr lang="en-US" sz="800" kern="50" dirty="0">
                          <a:effectLst/>
                          <a:latin typeface="Arial"/>
                          <a:ea typeface="Times New Roman"/>
                        </a:rPr>
                        <a:t>Carry out or use a procedure in a given situation; carry out (apply to a familiar task), or use (apply) to an  unfamiliar task</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Follow simple procedures (recipe-type directions)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Calculate, measure, apply a rule (e.g., rounding)</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Apply algorithm or formula (e.g., area, perimeter)</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Solve linear equations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Make conversions among representations or numbers, or within and between customary and metric measures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Select a procedure according to criteria and perform it</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Solve routine problem applying multiple concepts or decision points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Retrieve information from a table, graph, or figure and use it solve a problem requiring multiple steps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Translate between tables, graphs, words, and symbolic notations (e.g., graph data from a table)</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Construct models given criteria</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Design investigation for a specific purpose or research question</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Conduct a designed investigation</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Use concepts to solve non-routine problems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u="sng" kern="50" dirty="0">
                          <a:effectLst/>
                          <a:latin typeface="Arial"/>
                          <a:ea typeface="Times New Roman"/>
                        </a:rPr>
                        <a:t>Use &amp; show reasoning, planning, and evidence</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Translate between problem &amp; symbolic notation when not a direct translation</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Select or devise approach among many alternatives to solve a problem</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Conduct a project that specifies a problem, identifies solution paths, solves the problem, and reports results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104418">
                <a:tc>
                  <a:txBody>
                    <a:bodyPr/>
                    <a:lstStyle/>
                    <a:p>
                      <a:pPr marL="0" marR="0" algn="l" hangingPunct="0">
                        <a:spcBef>
                          <a:spcPts val="0"/>
                        </a:spcBef>
                        <a:spcAft>
                          <a:spcPts val="0"/>
                        </a:spcAft>
                      </a:pPr>
                      <a:r>
                        <a:rPr lang="en-US" sz="800" b="1" kern="50" dirty="0">
                          <a:effectLst/>
                          <a:latin typeface="Arial"/>
                          <a:ea typeface="Times New Roman"/>
                        </a:rPr>
                        <a:t>Analyze</a:t>
                      </a:r>
                      <a:endParaRPr lang="en-US" sz="800" kern="50" dirty="0">
                        <a:effectLst/>
                        <a:latin typeface="Times New Roman"/>
                        <a:ea typeface="Times New Roman"/>
                      </a:endParaRPr>
                    </a:p>
                    <a:p>
                      <a:pPr marL="0" marR="0" algn="l" hangingPunct="0">
                        <a:spcBef>
                          <a:spcPts val="0"/>
                        </a:spcBef>
                        <a:spcAft>
                          <a:spcPts val="0"/>
                        </a:spcAft>
                      </a:pPr>
                      <a:r>
                        <a:rPr lang="en-US" sz="800" kern="50" dirty="0">
                          <a:effectLst/>
                          <a:latin typeface="Arial"/>
                          <a:ea typeface="Times New Roman"/>
                        </a:rPr>
                        <a:t>Break into constituent parts, determine how parts relate, differentiate between relevant-irrelevant, distinguish, focus, select, organize, outline, find coherence, deconstruct</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46050" algn="l"/>
                          <a:tab pos="228600" algn="l"/>
                        </a:tabLst>
                      </a:pPr>
                      <a:r>
                        <a:rPr lang="en-US" sz="800" kern="50" dirty="0">
                          <a:effectLst/>
                          <a:latin typeface="Arial"/>
                          <a:ea typeface="Times New Roman"/>
                        </a:rPr>
                        <a:t>Retrieve information from a table or graph to answer a question</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Identify whether specific information is contained in graphic representations (e.g., table, graph, T-chart, diagram)</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Identify a pattern/trend</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Categorize, classify materials, data, figures based on characteristics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Organize or order data</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Compare/ contrast figures or data</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Select appropriate graph and organize &amp; display data</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Interpret data from a simple graph</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 Extend a pattern</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Compare information within or across data sets or texts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Analyze and </a:t>
                      </a:r>
                      <a:r>
                        <a:rPr lang="en-US" sz="800" u="sng" kern="50" dirty="0">
                          <a:effectLst/>
                          <a:latin typeface="Arial"/>
                          <a:ea typeface="Times New Roman"/>
                        </a:rPr>
                        <a:t>draw conclusions from data, citing evidence</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Generalize a pattern</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Interpret data from complex graph</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Analyze similarities/differences between procedures or solutions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Analyze multiple sources of evidence</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analyze complex/abstract themes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Gather, analyze, and evaluate information</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238">
                <a:tc>
                  <a:txBody>
                    <a:bodyPr/>
                    <a:lstStyle/>
                    <a:p>
                      <a:pPr marL="0" marR="0" algn="l" hangingPunct="0">
                        <a:spcBef>
                          <a:spcPts val="0"/>
                        </a:spcBef>
                        <a:spcAft>
                          <a:spcPts val="0"/>
                        </a:spcAft>
                      </a:pPr>
                      <a:r>
                        <a:rPr lang="en-US" sz="800" b="1" kern="50" dirty="0">
                          <a:effectLst/>
                          <a:latin typeface="Arial"/>
                          <a:ea typeface="Times New Roman"/>
                        </a:rPr>
                        <a:t>Evaluate</a:t>
                      </a:r>
                      <a:endParaRPr lang="en-US" sz="800" kern="50" dirty="0">
                        <a:effectLst/>
                        <a:latin typeface="Times New Roman"/>
                        <a:ea typeface="Times New Roman"/>
                      </a:endParaRPr>
                    </a:p>
                    <a:p>
                      <a:pPr marL="0" marR="0" algn="l" hangingPunct="0">
                        <a:spcBef>
                          <a:spcPts val="0"/>
                        </a:spcBef>
                        <a:spcAft>
                          <a:spcPts val="0"/>
                        </a:spcAft>
                      </a:pPr>
                      <a:r>
                        <a:rPr lang="en-US" sz="800" kern="50" dirty="0">
                          <a:effectLst/>
                          <a:latin typeface="Arial"/>
                          <a:ea typeface="Times New Roman"/>
                        </a:rPr>
                        <a:t>Make judgments based on criteria, check, detect inconsistencies or fallacies, judge, critique</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196850" algn="l" hangingPunct="0">
                        <a:spcBef>
                          <a:spcPts val="0"/>
                        </a:spcBef>
                        <a:spcAft>
                          <a:spcPts val="0"/>
                        </a:spcAft>
                        <a:tabLst>
                          <a:tab pos="228600" algn="l"/>
                        </a:tabLst>
                      </a:pPr>
                      <a:endParaRPr lang="en-US" sz="800" kern="50" dirty="0">
                        <a:effectLst/>
                        <a:latin typeface="Arial"/>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hangingPunct="0">
                        <a:spcBef>
                          <a:spcPts val="0"/>
                        </a:spcBef>
                        <a:spcAft>
                          <a:spcPts val="0"/>
                        </a:spcAft>
                      </a:pPr>
                      <a:endParaRPr lang="en-US" sz="800" kern="50" dirty="0">
                        <a:effectLst/>
                        <a:latin typeface="Arial"/>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u="sng" kern="50" dirty="0">
                          <a:effectLst/>
                          <a:latin typeface="Arial"/>
                          <a:ea typeface="Times New Roman"/>
                        </a:rPr>
                        <a:t>Cite evidence and develop a logical argument</a:t>
                      </a:r>
                      <a:r>
                        <a:rPr lang="en-US" sz="800" kern="50" dirty="0">
                          <a:effectLst/>
                          <a:latin typeface="Arial"/>
                          <a:ea typeface="Times New Roman"/>
                        </a:rPr>
                        <a:t> for concepts or solutions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Describe, compare, and contrast solution methods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u="sng" kern="50" dirty="0">
                          <a:effectLst/>
                          <a:latin typeface="Arial"/>
                          <a:ea typeface="Times New Roman"/>
                        </a:rPr>
                        <a:t>Verify reasonableness of results</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Gather, analyze, &amp; evaluate information to draw conclusions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Apply understanding in a novel way, provide argument or justification for the application</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28916">
                <a:tc>
                  <a:txBody>
                    <a:bodyPr/>
                    <a:lstStyle/>
                    <a:p>
                      <a:pPr marL="0" marR="0" algn="l" hangingPunct="0">
                        <a:spcBef>
                          <a:spcPts val="0"/>
                        </a:spcBef>
                        <a:spcAft>
                          <a:spcPts val="0"/>
                        </a:spcAft>
                      </a:pPr>
                      <a:r>
                        <a:rPr lang="en-US" sz="800" b="1" kern="50" dirty="0">
                          <a:effectLst/>
                          <a:latin typeface="Arial" pitchFamily="34" charset="0"/>
                          <a:ea typeface="Times New Roman"/>
                          <a:cs typeface="Arial" pitchFamily="34" charset="0"/>
                        </a:rPr>
                        <a:t>Create</a:t>
                      </a:r>
                      <a:endParaRPr lang="en-US" sz="800" kern="50" dirty="0">
                        <a:effectLst/>
                        <a:latin typeface="Arial" pitchFamily="34" charset="0"/>
                        <a:ea typeface="Times New Roman"/>
                        <a:cs typeface="Arial" pitchFamily="34" charset="0"/>
                      </a:endParaRPr>
                    </a:p>
                    <a:p>
                      <a:pPr marL="0" marR="0" indent="0" algn="l" hangingPunct="0">
                        <a:spcBef>
                          <a:spcPts val="0"/>
                        </a:spcBef>
                        <a:spcAft>
                          <a:spcPts val="0"/>
                        </a:spcAft>
                      </a:pPr>
                      <a:r>
                        <a:rPr lang="en-US" sz="800" b="0" kern="50" dirty="0">
                          <a:effectLst/>
                          <a:latin typeface="Arial" pitchFamily="34" charset="0"/>
                          <a:cs typeface="Arial" pitchFamily="34" charset="0"/>
                        </a:rPr>
                        <a:t>Reorganize elements into new patterns/structures, generate, hypothesize, design, plan, construct, produce</a:t>
                      </a:r>
                      <a:endParaRPr lang="en-US" sz="800" b="1" kern="50" dirty="0">
                        <a:effectLst/>
                        <a:latin typeface="Arial" pitchFamily="34" charset="0"/>
                        <a:cs typeface="Arial" pitchFamily="34" charset="0"/>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 pos="228600" algn="l"/>
                        </a:tabLst>
                      </a:pPr>
                      <a:r>
                        <a:rPr lang="en-US" sz="800" kern="50" dirty="0">
                          <a:effectLst/>
                          <a:latin typeface="Arial"/>
                          <a:ea typeface="Times New Roman"/>
                        </a:rPr>
                        <a:t>Brainstorm ideas, concepts, or perspectives related to a topic</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Generate conjectures or hypotheses based on observations or prior knowledge and experience</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Synthesize information within one data set, source, or text</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Formulate an original problem given a situation</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Develop a scientific/mathematical model for a complex situation</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Synthesize information across multiple sources or texts</a:t>
                      </a:r>
                      <a:endParaRPr lang="en-US" sz="800" kern="50" dirty="0">
                        <a:effectLst/>
                        <a:latin typeface="Times New Roman"/>
                        <a:ea typeface="Times New Roman"/>
                      </a:endParaRPr>
                    </a:p>
                    <a:p>
                      <a:pPr marL="342900" marR="0" lvl="0" indent="-342900" algn="l" fontAlgn="auto" hangingPunct="1">
                        <a:spcBef>
                          <a:spcPts val="0"/>
                        </a:spcBef>
                        <a:spcAft>
                          <a:spcPts val="0"/>
                        </a:spcAft>
                        <a:buFont typeface="Courier New"/>
                        <a:buChar char="o"/>
                        <a:tabLst>
                          <a:tab pos="160020" algn="l"/>
                        </a:tabLst>
                      </a:pPr>
                      <a:r>
                        <a:rPr lang="en-US" sz="800" kern="50" dirty="0">
                          <a:effectLst/>
                          <a:latin typeface="Arial"/>
                          <a:ea typeface="Times New Roman"/>
                        </a:rPr>
                        <a:t>Design a mathematical model to inform and solve a practical or abstract situation</a:t>
                      </a:r>
                      <a:endParaRPr lang="en-US" sz="800" kern="50" dirty="0">
                        <a:effectLst/>
                        <a:latin typeface="Times New Roman"/>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7"/>
          <p:cNvSpPr txBox="1">
            <a:spLocks noChangeArrowheads="1"/>
          </p:cNvSpPr>
          <p:nvPr/>
        </p:nvSpPr>
        <p:spPr bwMode="auto">
          <a:xfrm>
            <a:off x="0" y="0"/>
            <a:ext cx="3733800" cy="246221"/>
          </a:xfrm>
          <a:prstGeom prst="rect">
            <a:avLst/>
          </a:prstGeom>
          <a:noFill/>
          <a:ln w="9525">
            <a:noFill/>
            <a:miter lim="800000"/>
            <a:headEnd/>
            <a:tailEnd/>
          </a:ln>
        </p:spPr>
        <p:txBody>
          <a:bodyPr wrap="square">
            <a:spAutoFit/>
          </a:bodyPr>
          <a:lstStyle/>
          <a:p>
            <a:r>
              <a:rPr lang="en-US" sz="1000" b="1" dirty="0" smtClean="0">
                <a:latin typeface="Calibri" pitchFamily="34" charset="0"/>
              </a:rPr>
              <a:t>Cognitive Rigor Matrix – Math and Science (</a:t>
            </a:r>
            <a:r>
              <a:rPr lang="en-US" sz="1000" b="1" dirty="0" smtClean="0"/>
              <a:t>khess@nciea.org</a:t>
            </a:r>
            <a:r>
              <a:rPr lang="en-US" sz="1000" b="1" dirty="0" smtClean="0">
                <a:latin typeface="Calibri" pitchFamily="34" charset="0"/>
              </a:rPr>
              <a:t>)</a:t>
            </a:r>
            <a:endParaRPr lang="en-US" sz="1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2743200" y="2971800"/>
            <a:ext cx="3810000" cy="609600"/>
          </a:xfrm>
          <a:prstGeom prst="rect">
            <a:avLst/>
          </a:prstGeom>
          <a:noFill/>
          <a:ln w="9525">
            <a:noFill/>
            <a:miter lim="800000"/>
            <a:headEnd/>
            <a:tailEnd/>
          </a:ln>
        </p:spPr>
        <p:txBody>
          <a:bodyPr/>
          <a:lstStyle/>
          <a:p>
            <a:pPr marL="342900" indent="-342900">
              <a:spcBef>
                <a:spcPct val="20000"/>
              </a:spcBef>
            </a:pPr>
            <a:endParaRPr lang="en-US" sz="3200" dirty="0">
              <a:latin typeface="Calibri" pitchFamily="34" charset="0"/>
            </a:endParaRPr>
          </a:p>
        </p:txBody>
      </p:sp>
      <p:pic>
        <p:nvPicPr>
          <p:cNvPr id="61442" name="Picture 3" descr="cartoon_math"/>
          <p:cNvPicPr>
            <a:picLocks noChangeAspect="1" noChangeArrowheads="1"/>
          </p:cNvPicPr>
          <p:nvPr/>
        </p:nvPicPr>
        <p:blipFill>
          <a:blip r:embed="rId2" cstate="print"/>
          <a:srcRect/>
          <a:stretch>
            <a:fillRect/>
          </a:stretch>
        </p:blipFill>
        <p:spPr bwMode="auto">
          <a:xfrm>
            <a:off x="1600200" y="762000"/>
            <a:ext cx="6096000" cy="6096000"/>
          </a:xfrm>
          <a:prstGeom prst="rect">
            <a:avLst/>
          </a:prstGeom>
          <a:noFill/>
          <a:ln w="9525">
            <a:noFill/>
            <a:miter lim="800000"/>
            <a:headEnd/>
            <a:tailEnd/>
          </a:ln>
        </p:spPr>
      </p:pic>
      <p:sp>
        <p:nvSpPr>
          <p:cNvPr id="61443" name="Rectangle 2"/>
          <p:cNvSpPr>
            <a:spLocks noChangeArrowheads="1"/>
          </p:cNvSpPr>
          <p:nvPr/>
        </p:nvSpPr>
        <p:spPr bwMode="auto">
          <a:xfrm>
            <a:off x="0" y="0"/>
            <a:ext cx="8382000" cy="1143000"/>
          </a:xfrm>
          <a:prstGeom prst="rect">
            <a:avLst/>
          </a:prstGeom>
          <a:noFill/>
          <a:ln w="9525">
            <a:noFill/>
            <a:miter lim="800000"/>
            <a:headEnd/>
            <a:tailEnd/>
          </a:ln>
        </p:spPr>
        <p:txBody>
          <a:bodyPr anchor="ctr"/>
          <a:lstStyle/>
          <a:p>
            <a:pPr algn="ctr"/>
            <a:endParaRPr lang="en-US" sz="5900" dirty="0">
              <a:solidFill>
                <a:srgbClr val="FFF6BD"/>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8600" y="381000"/>
            <a:ext cx="8686800" cy="1143000"/>
          </a:xfrm>
        </p:spPr>
        <p:txBody>
          <a:bodyPr rtlCol="0" anchor="t">
            <a:normAutofit/>
          </a:bodyPr>
          <a:lstStyle/>
          <a:p>
            <a:pPr fontAlgn="auto">
              <a:spcAft>
                <a:spcPts val="0"/>
              </a:spcAft>
              <a:defRPr/>
            </a:pPr>
            <a:r>
              <a:rPr lang="en-US" sz="3200" b="1" dirty="0" smtClean="0">
                <a:solidFill>
                  <a:schemeClr val="tx1"/>
                </a:solidFill>
                <a:latin typeface="Arial Narrow" pitchFamily="34" charset="0"/>
              </a:rPr>
              <a:t>What is Universal Design?</a:t>
            </a:r>
          </a:p>
        </p:txBody>
      </p:sp>
      <p:pic>
        <p:nvPicPr>
          <p:cNvPr id="62466" name="Picture 2">
            <a:hlinkClick r:id="rId2"/>
          </p:cNvPr>
          <p:cNvPicPr>
            <a:picLocks noChangeAspect="1" noChangeArrowheads="1"/>
          </p:cNvPicPr>
          <p:nvPr/>
        </p:nvPicPr>
        <p:blipFill>
          <a:blip r:embed="rId3" cstate="print"/>
          <a:srcRect l="24374" t="36667" r="40625" b="27499"/>
          <a:stretch>
            <a:fillRect/>
          </a:stretch>
        </p:blipFill>
        <p:spPr bwMode="auto">
          <a:xfrm>
            <a:off x="2438400" y="2133600"/>
            <a:ext cx="4267200" cy="327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8600" y="381000"/>
            <a:ext cx="8686800" cy="1143000"/>
          </a:xfrm>
        </p:spPr>
        <p:txBody>
          <a:bodyPr rtlCol="0" anchor="t">
            <a:normAutofit/>
          </a:bodyPr>
          <a:lstStyle/>
          <a:p>
            <a:pPr fontAlgn="auto">
              <a:spcAft>
                <a:spcPts val="0"/>
              </a:spcAft>
              <a:defRPr/>
            </a:pPr>
            <a:r>
              <a:rPr lang="en-US" sz="3200" b="1" dirty="0" smtClean="0">
                <a:solidFill>
                  <a:schemeClr val="tx1"/>
                </a:solidFill>
                <a:latin typeface="Arial Narrow" pitchFamily="34" charset="0"/>
              </a:rPr>
              <a:t>What is Universal Design?</a:t>
            </a:r>
          </a:p>
        </p:txBody>
      </p:sp>
      <p:sp>
        <p:nvSpPr>
          <p:cNvPr id="4" name="Rectangle 3"/>
          <p:cNvSpPr/>
          <p:nvPr/>
        </p:nvSpPr>
        <p:spPr>
          <a:xfrm>
            <a:off x="0" y="1600200"/>
            <a:ext cx="9144000" cy="523875"/>
          </a:xfrm>
          <a:prstGeom prst="rect">
            <a:avLst/>
          </a:prstGeom>
        </p:spPr>
        <p:txBody>
          <a:bodyPr>
            <a:spAutoFit/>
          </a:bodyPr>
          <a:lstStyle/>
          <a:p>
            <a:pPr algn="ctr" fontAlgn="auto">
              <a:spcBef>
                <a:spcPts val="0"/>
              </a:spcBef>
              <a:spcAft>
                <a:spcPts val="0"/>
              </a:spcAft>
              <a:defRPr/>
            </a:pPr>
            <a:r>
              <a:rPr lang="en-US" sz="2800" b="1" dirty="0">
                <a:latin typeface="Arial Narrow" pitchFamily="34" charset="0"/>
                <a:ea typeface="MS PGothic" pitchFamily="34" charset="-128"/>
              </a:rPr>
              <a:t>Is our learning environment welcoming?</a:t>
            </a:r>
            <a:endParaRPr lang="en-US" sz="2800" b="1" dirty="0">
              <a:latin typeface="Arial Narrow" pitchFamily="34" charset="0"/>
            </a:endParaRPr>
          </a:p>
        </p:txBody>
      </p:sp>
      <p:sp>
        <p:nvSpPr>
          <p:cNvPr id="5" name="Rectangle 12"/>
          <p:cNvSpPr txBox="1">
            <a:spLocks noChangeArrowheads="1"/>
          </p:cNvSpPr>
          <p:nvPr/>
        </p:nvSpPr>
        <p:spPr bwMode="auto">
          <a:xfrm>
            <a:off x="4495800" y="2362200"/>
            <a:ext cx="4111625" cy="3124200"/>
          </a:xfrm>
          <a:prstGeom prst="rect">
            <a:avLst/>
          </a:prstGeom>
          <a:noFill/>
          <a:ln w="9525">
            <a:noFill/>
            <a:miter lim="800000"/>
            <a:headEnd/>
            <a:tailEnd/>
          </a:ln>
        </p:spPr>
        <p:txBody>
          <a:bodyPr/>
          <a:lstStyle/>
          <a:p>
            <a:pPr eaLnBrk="0" hangingPunct="0">
              <a:spcBef>
                <a:spcPts val="300"/>
              </a:spcBef>
              <a:buClr>
                <a:srgbClr val="A04DA3"/>
              </a:buClr>
              <a:defRPr/>
            </a:pPr>
            <a:r>
              <a:rPr lang="en-US" sz="2800" dirty="0">
                <a:latin typeface="Arial Narrow" pitchFamily="34" charset="0"/>
                <a:ea typeface="MS PGothic" pitchFamily="34" charset="-128"/>
              </a:rPr>
              <a:t>UDL is the proactive design of curriculum and instruction to ensure they are educationally accessible regardless of learning style, physical or sensory abilities.</a:t>
            </a:r>
          </a:p>
          <a:p>
            <a:pPr eaLnBrk="0" hangingPunct="0">
              <a:spcBef>
                <a:spcPts val="300"/>
              </a:spcBef>
              <a:buClr>
                <a:srgbClr val="A04DA3"/>
              </a:buClr>
              <a:defRPr/>
            </a:pPr>
            <a:endParaRPr lang="en-US" sz="2100" dirty="0">
              <a:latin typeface="Arial Narrow" pitchFamily="34" charset="0"/>
              <a:ea typeface="MS PGothic" pitchFamily="34" charset="-128"/>
            </a:endParaRPr>
          </a:p>
        </p:txBody>
      </p:sp>
      <p:sp>
        <p:nvSpPr>
          <p:cNvPr id="6" name="TextBox 9"/>
          <p:cNvSpPr txBox="1">
            <a:spLocks noChangeArrowheads="1"/>
          </p:cNvSpPr>
          <p:nvPr/>
        </p:nvSpPr>
        <p:spPr bwMode="auto">
          <a:xfrm>
            <a:off x="1066800" y="5562600"/>
            <a:ext cx="6858000" cy="646113"/>
          </a:xfrm>
          <a:prstGeom prst="rect">
            <a:avLst/>
          </a:prstGeom>
          <a:noFill/>
          <a:ln w="9525">
            <a:noFill/>
            <a:miter lim="800000"/>
            <a:headEnd/>
            <a:tailEnd/>
          </a:ln>
        </p:spPr>
        <p:txBody>
          <a:bodyPr>
            <a:spAutoFit/>
          </a:bodyPr>
          <a:lstStyle/>
          <a:p>
            <a:pPr algn="ctr"/>
            <a:r>
              <a:rPr lang="en-US" b="1" dirty="0">
                <a:latin typeface="Arial Narrow" pitchFamily="34" charset="0"/>
              </a:rPr>
              <a:t>Just as physical barriers exist in our physical environment, curricular barriers exist in our instructional environment. </a:t>
            </a:r>
          </a:p>
        </p:txBody>
      </p:sp>
      <p:pic>
        <p:nvPicPr>
          <p:cNvPr id="7" name="Picture 10" descr="Picture of classroom with students">
            <a:hlinkClick r:id="rId2"/>
          </p:cNvPr>
          <p:cNvPicPr>
            <a:picLocks noChangeAspect="1" noChangeArrowheads="1"/>
          </p:cNvPicPr>
          <p:nvPr/>
        </p:nvPicPr>
        <p:blipFill>
          <a:blip r:embed="rId3" cstate="print"/>
          <a:srcRect/>
          <a:stretch>
            <a:fillRect/>
          </a:stretch>
        </p:blipFill>
        <p:spPr bwMode="auto">
          <a:xfrm>
            <a:off x="381001" y="2514601"/>
            <a:ext cx="3581400" cy="2686050"/>
          </a:xfrm>
          <a:prstGeom prst="round2DiagRect">
            <a:avLst>
              <a:gd name="adj1" fmla="val 16667"/>
              <a:gd name="adj2" fmla="val 0"/>
            </a:avLst>
          </a:prstGeom>
          <a:ln w="88900" cap="sq">
            <a:solidFill>
              <a:srgbClr val="FFFFFF"/>
            </a:solidFill>
            <a:miter lim="800000"/>
          </a:ln>
          <a:effectLst>
            <a:outerShdw blurRad="57785" algn="br"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cstate="print"/>
          <a:srcRect l="21303" t="16667" r="14861" b="27083"/>
          <a:stretch>
            <a:fillRect/>
          </a:stretch>
        </p:blipFill>
        <p:spPr bwMode="auto">
          <a:xfrm>
            <a:off x="381000" y="990600"/>
            <a:ext cx="8763000" cy="5867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8600" y="381000"/>
            <a:ext cx="8686800" cy="1143000"/>
          </a:xfrm>
        </p:spPr>
        <p:txBody>
          <a:bodyPr rtlCol="0" anchor="t">
            <a:normAutofit/>
          </a:bodyPr>
          <a:lstStyle/>
          <a:p>
            <a:pPr fontAlgn="auto">
              <a:spcAft>
                <a:spcPts val="0"/>
              </a:spcAft>
              <a:defRPr/>
            </a:pPr>
            <a:r>
              <a:rPr lang="en-US" sz="3200" b="1" dirty="0" smtClean="0">
                <a:solidFill>
                  <a:schemeClr val="tx1"/>
                </a:solidFill>
                <a:latin typeface="Arial Narrow" pitchFamily="34" charset="0"/>
              </a:rPr>
              <a:t>How is Universal Design Defined?</a:t>
            </a:r>
          </a:p>
        </p:txBody>
      </p:sp>
      <p:sp>
        <p:nvSpPr>
          <p:cNvPr id="8" name="Rectangle 3"/>
          <p:cNvSpPr>
            <a:spLocks noChangeArrowheads="1"/>
          </p:cNvSpPr>
          <p:nvPr/>
        </p:nvSpPr>
        <p:spPr bwMode="auto">
          <a:xfrm>
            <a:off x="457200" y="2209800"/>
            <a:ext cx="8305800" cy="4832092"/>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3200" dirty="0">
                <a:latin typeface="Arial Narrow" pitchFamily="34" charset="0"/>
              </a:rPr>
              <a:t>The term UDL means a scientifically valid framework for guiding educational practice that:</a:t>
            </a:r>
          </a:p>
          <a:p>
            <a:pPr eaLnBrk="0" fontAlgn="auto" hangingPunct="0">
              <a:spcBef>
                <a:spcPts val="0"/>
              </a:spcBef>
              <a:spcAft>
                <a:spcPts val="0"/>
              </a:spcAft>
              <a:defRPr/>
            </a:pPr>
            <a:endParaRPr lang="en-US" sz="2400" dirty="0">
              <a:latin typeface="Arial Narrow" pitchFamily="34" charset="0"/>
            </a:endParaRPr>
          </a:p>
          <a:p>
            <a:pPr marL="457200" indent="-457200" eaLnBrk="0" fontAlgn="auto" hangingPunct="0">
              <a:spcBef>
                <a:spcPts val="0"/>
              </a:spcBef>
              <a:spcAft>
                <a:spcPts val="0"/>
              </a:spcAft>
              <a:buClr>
                <a:srgbClr val="6699CC"/>
              </a:buClr>
              <a:defRPr/>
            </a:pPr>
            <a:r>
              <a:rPr lang="en-US" sz="2400" dirty="0">
                <a:latin typeface="Arial Narrow" pitchFamily="34" charset="0"/>
              </a:rPr>
              <a:t>	</a:t>
            </a:r>
            <a:r>
              <a:rPr lang="en-US" sz="2800" b="1" dirty="0">
                <a:latin typeface="Arial Narrow" pitchFamily="34" charset="0"/>
              </a:rPr>
              <a:t>Provides flexibility in the ways information is presented (recognition), in the ways students respond or demonstrate knowledge and skills (action and expression), and in the ways students are engaged (engagement); and </a:t>
            </a:r>
          </a:p>
          <a:p>
            <a:pPr marL="457200" indent="-457200" eaLnBrk="0" fontAlgn="auto" hangingPunct="0">
              <a:spcBef>
                <a:spcPts val="0"/>
              </a:spcBef>
              <a:spcAft>
                <a:spcPts val="0"/>
              </a:spcAft>
              <a:buClr>
                <a:srgbClr val="6699CC"/>
              </a:buClr>
              <a:buFont typeface="+mj-lt"/>
              <a:buAutoNum type="alphaLcParenR"/>
              <a:defRPr/>
            </a:pPr>
            <a:endParaRPr lang="en-US" sz="2400" dirty="0">
              <a:solidFill>
                <a:schemeClr val="accent2">
                  <a:lumMod val="50000"/>
                </a:schemeClr>
              </a:solidFill>
              <a:latin typeface="Franklin Gothic Book" pitchFamily="34" charset="0"/>
              <a:cs typeface="+mn-cs"/>
            </a:endParaRPr>
          </a:p>
          <a:p>
            <a:pPr marL="457200" indent="-457200" eaLnBrk="0" fontAlgn="auto" hangingPunct="0">
              <a:spcBef>
                <a:spcPts val="0"/>
              </a:spcBef>
              <a:spcAft>
                <a:spcPts val="0"/>
              </a:spcAft>
              <a:buClr>
                <a:srgbClr val="6699CC"/>
              </a:buClr>
              <a:defRPr/>
            </a:pPr>
            <a:r>
              <a:rPr lang="en-US" sz="2400" dirty="0">
                <a:solidFill>
                  <a:schemeClr val="accent2">
                    <a:lumMod val="50000"/>
                  </a:schemeClr>
                </a:solidFill>
                <a:latin typeface="Franklin Gothic Book" pitchFamily="34" charset="0"/>
                <a:cs typeface="+mn-cs"/>
              </a:rPr>
              <a:t>	</a:t>
            </a:r>
            <a:endParaRPr lang="en-US" sz="2800" b="1" dirty="0">
              <a:solidFill>
                <a:srgbClr val="0F0F0F"/>
              </a:solidFill>
              <a:latin typeface="Arial" charset="0"/>
              <a:cs typeface="+mn-cs"/>
            </a:endParaRPr>
          </a:p>
          <a:p>
            <a:pPr eaLnBrk="0" fontAlgn="auto" hangingPunct="0">
              <a:spcBef>
                <a:spcPts val="0"/>
              </a:spcBef>
              <a:spcAft>
                <a:spcPts val="0"/>
              </a:spcAft>
              <a:defRPr/>
            </a:pPr>
            <a:endParaRPr lang="en-US" sz="1600" b="1" dirty="0">
              <a:solidFill>
                <a:srgbClr val="0F0F0F"/>
              </a:solidFill>
              <a:latin typeface="Arial" charset="0"/>
              <a:cs typeface="+mn-cs"/>
            </a:endParaRPr>
          </a:p>
          <a:p>
            <a:pPr eaLnBrk="0" fontAlgn="auto" hangingPunct="0">
              <a:spcBef>
                <a:spcPts val="0"/>
              </a:spcBef>
              <a:spcAft>
                <a:spcPts val="0"/>
              </a:spcAft>
              <a:defRPr/>
            </a:pPr>
            <a:endParaRPr lang="en-US" sz="1600" b="1" dirty="0">
              <a:solidFill>
                <a:srgbClr val="0F0F0F"/>
              </a:solidFill>
              <a:latin typeface="Arial" charset="0"/>
              <a:cs typeface="+mn-cs"/>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228600" y="381000"/>
            <a:ext cx="8686800" cy="1143000"/>
          </a:xfrm>
        </p:spPr>
        <p:txBody>
          <a:bodyPr rtlCol="0" anchor="t">
            <a:normAutofit/>
          </a:bodyPr>
          <a:lstStyle/>
          <a:p>
            <a:pPr fontAlgn="auto">
              <a:spcAft>
                <a:spcPts val="0"/>
              </a:spcAft>
              <a:defRPr/>
            </a:pPr>
            <a:r>
              <a:rPr lang="en-US" sz="3200" b="1" dirty="0" smtClean="0">
                <a:solidFill>
                  <a:schemeClr val="tx1"/>
                </a:solidFill>
                <a:latin typeface="Arial Narrow" pitchFamily="34" charset="0"/>
              </a:rPr>
              <a:t>How is Universal Design Defined?</a:t>
            </a:r>
          </a:p>
        </p:txBody>
      </p:sp>
      <p:sp>
        <p:nvSpPr>
          <p:cNvPr id="8" name="Rectangle 3"/>
          <p:cNvSpPr>
            <a:spLocks noChangeArrowheads="1"/>
          </p:cNvSpPr>
          <p:nvPr/>
        </p:nvSpPr>
        <p:spPr bwMode="auto">
          <a:xfrm>
            <a:off x="457200" y="2209800"/>
            <a:ext cx="8305800" cy="5262979"/>
          </a:xfrm>
          <a:prstGeom prst="rect">
            <a:avLst/>
          </a:prstGeom>
          <a:noFill/>
          <a:ln w="9525">
            <a:noFill/>
            <a:miter lim="800000"/>
            <a:headEnd/>
            <a:tailEnd/>
          </a:ln>
        </p:spPr>
        <p:txBody>
          <a:bodyPr>
            <a:spAutoFit/>
          </a:bodyPr>
          <a:lstStyle/>
          <a:p>
            <a:pPr eaLnBrk="0" fontAlgn="auto" hangingPunct="0">
              <a:spcBef>
                <a:spcPts val="0"/>
              </a:spcBef>
              <a:spcAft>
                <a:spcPts val="0"/>
              </a:spcAft>
              <a:defRPr/>
            </a:pPr>
            <a:r>
              <a:rPr lang="en-US" sz="3200" dirty="0">
                <a:latin typeface="Arial Narrow" pitchFamily="34" charset="0"/>
              </a:rPr>
              <a:t>The term UDL means a scientifically valid framework for guiding educational practice that:</a:t>
            </a:r>
          </a:p>
          <a:p>
            <a:pPr eaLnBrk="0" fontAlgn="auto" hangingPunct="0">
              <a:spcBef>
                <a:spcPts val="0"/>
              </a:spcBef>
              <a:spcAft>
                <a:spcPts val="0"/>
              </a:spcAft>
              <a:defRPr/>
            </a:pPr>
            <a:endParaRPr lang="en-US" sz="2400" dirty="0">
              <a:latin typeface="Arial Narrow" pitchFamily="34" charset="0"/>
            </a:endParaRPr>
          </a:p>
          <a:p>
            <a:pPr marL="457200" indent="-457200" eaLnBrk="0" fontAlgn="auto" hangingPunct="0">
              <a:spcBef>
                <a:spcPts val="0"/>
              </a:spcBef>
              <a:spcAft>
                <a:spcPts val="0"/>
              </a:spcAft>
              <a:buClr>
                <a:srgbClr val="6699CC"/>
              </a:buClr>
              <a:defRPr/>
            </a:pPr>
            <a:r>
              <a:rPr lang="en-US" sz="2400" dirty="0">
                <a:latin typeface="Arial Narrow" pitchFamily="34" charset="0"/>
              </a:rPr>
              <a:t>	</a:t>
            </a:r>
            <a:r>
              <a:rPr lang="en-US" sz="2800" b="1" dirty="0" smtClean="0">
                <a:latin typeface="Arial Narrow" pitchFamily="34" charset="0"/>
              </a:rPr>
              <a:t>…reduces barriers in instruction, provides appropriate accommodations, supports, and challenges, and maintains high achievement expectations for all students, including students with disabilities  and students who are English Language Learners.  (Higher Education Opportunity Act of 2008)</a:t>
            </a:r>
            <a:endParaRPr lang="en-US" sz="2800" b="1" dirty="0">
              <a:latin typeface="Arial Narrow" pitchFamily="34" charset="0"/>
            </a:endParaRPr>
          </a:p>
          <a:p>
            <a:pPr marL="457200" indent="-457200" eaLnBrk="0" fontAlgn="auto" hangingPunct="0">
              <a:spcBef>
                <a:spcPts val="0"/>
              </a:spcBef>
              <a:spcAft>
                <a:spcPts val="0"/>
              </a:spcAft>
              <a:buClr>
                <a:srgbClr val="6699CC"/>
              </a:buClr>
              <a:buFont typeface="+mj-lt"/>
              <a:buAutoNum type="alphaLcParenR"/>
              <a:defRPr/>
            </a:pPr>
            <a:endParaRPr lang="en-US" sz="2400" dirty="0">
              <a:solidFill>
                <a:schemeClr val="accent2">
                  <a:lumMod val="50000"/>
                </a:schemeClr>
              </a:solidFill>
              <a:latin typeface="Franklin Gothic Book" pitchFamily="34" charset="0"/>
              <a:cs typeface="+mn-cs"/>
            </a:endParaRPr>
          </a:p>
          <a:p>
            <a:pPr marL="457200" indent="-457200" eaLnBrk="0" fontAlgn="auto" hangingPunct="0">
              <a:spcBef>
                <a:spcPts val="0"/>
              </a:spcBef>
              <a:spcAft>
                <a:spcPts val="0"/>
              </a:spcAft>
              <a:buClr>
                <a:srgbClr val="6699CC"/>
              </a:buClr>
              <a:defRPr/>
            </a:pPr>
            <a:r>
              <a:rPr lang="en-US" sz="2400" dirty="0">
                <a:solidFill>
                  <a:schemeClr val="accent2">
                    <a:lumMod val="50000"/>
                  </a:schemeClr>
                </a:solidFill>
                <a:latin typeface="Franklin Gothic Book" pitchFamily="34" charset="0"/>
                <a:cs typeface="+mn-cs"/>
              </a:rPr>
              <a:t>	</a:t>
            </a:r>
            <a:endParaRPr lang="en-US" sz="2800" b="1" dirty="0">
              <a:solidFill>
                <a:srgbClr val="0F0F0F"/>
              </a:solidFill>
              <a:latin typeface="Arial" charset="0"/>
              <a:cs typeface="+mn-cs"/>
            </a:endParaRPr>
          </a:p>
          <a:p>
            <a:pPr eaLnBrk="0" fontAlgn="auto" hangingPunct="0">
              <a:spcBef>
                <a:spcPts val="0"/>
              </a:spcBef>
              <a:spcAft>
                <a:spcPts val="0"/>
              </a:spcAft>
              <a:defRPr/>
            </a:pPr>
            <a:endParaRPr lang="en-US" sz="1600" b="1" dirty="0">
              <a:solidFill>
                <a:srgbClr val="0F0F0F"/>
              </a:solidFill>
              <a:latin typeface="Arial" charset="0"/>
              <a:cs typeface="+mn-cs"/>
            </a:endParaRPr>
          </a:p>
          <a:p>
            <a:pPr eaLnBrk="0" fontAlgn="auto" hangingPunct="0">
              <a:spcBef>
                <a:spcPts val="0"/>
              </a:spcBef>
              <a:spcAft>
                <a:spcPts val="0"/>
              </a:spcAft>
              <a:defRPr/>
            </a:pPr>
            <a:endParaRPr lang="en-US" sz="1600" b="1" dirty="0">
              <a:solidFill>
                <a:srgbClr val="0F0F0F"/>
              </a:solidFill>
              <a:latin typeface="Arial" charset="0"/>
              <a:cs typeface="+mn-c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cstate="print"/>
          <a:srcRect/>
          <a:stretch>
            <a:fillRect/>
          </a:stretch>
        </p:blipFill>
        <p:spPr bwMode="auto">
          <a:xfrm>
            <a:off x="207963" y="327025"/>
            <a:ext cx="8707437" cy="6226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Slide Number Placeholder 5"/>
          <p:cNvSpPr>
            <a:spLocks noGrp="1"/>
          </p:cNvSpPr>
          <p:nvPr>
            <p:ph type="sldNum" sz="quarter" idx="12"/>
          </p:nvPr>
        </p:nvSpPr>
        <p:spPr bwMode="auto">
          <a:xfrm>
            <a:off x="6858000" y="6172200"/>
            <a:ext cx="1905000" cy="457200"/>
          </a:xfrm>
          <a:ln>
            <a:miter lim="800000"/>
            <a:headEnd/>
            <a:tailEnd/>
          </a:ln>
        </p:spPr>
        <p:txBody>
          <a:bodyPr wrap="square" numCol="1" anchorCtr="0" compatLnSpc="1">
            <a:prstTxWarp prst="textNoShape">
              <a:avLst/>
            </a:prstTxWarp>
          </a:bodyPr>
          <a:lstStyle/>
          <a:p>
            <a:pPr>
              <a:defRPr/>
            </a:pPr>
            <a:fld id="{03C8DE97-2103-43D3-A711-B55B2A4A5C19}" type="slidenum">
              <a:rPr lang="en-US"/>
              <a:pPr>
                <a:defRPr/>
              </a:pPr>
              <a:t>53</a:t>
            </a:fld>
            <a:endParaRPr lang="en-US" sz="1400" dirty="0"/>
          </a:p>
        </p:txBody>
      </p:sp>
      <p:sp>
        <p:nvSpPr>
          <p:cNvPr id="11" name="TextBox 10"/>
          <p:cNvSpPr txBox="1"/>
          <p:nvPr/>
        </p:nvSpPr>
        <p:spPr>
          <a:xfrm>
            <a:off x="228600" y="304800"/>
            <a:ext cx="8686800" cy="769938"/>
          </a:xfrm>
          <a:prstGeom prst="rect">
            <a:avLst/>
          </a:prstGeom>
          <a:noFill/>
        </p:spPr>
        <p:txBody>
          <a:bodyPr wrap="square">
            <a:spAutoFit/>
          </a:bodyPr>
          <a:lstStyle/>
          <a:p>
            <a:pPr algn="ctr" fontAlgn="auto">
              <a:spcBef>
                <a:spcPts val="0"/>
              </a:spcBef>
              <a:spcAft>
                <a:spcPts val="0"/>
              </a:spcAft>
              <a:defRPr/>
            </a:pPr>
            <a:r>
              <a:rPr lang="en-US" sz="4400" dirty="0">
                <a:latin typeface="Arial Narrow" pitchFamily="34" charset="0"/>
              </a:rPr>
              <a:t>UDL In Action</a:t>
            </a:r>
          </a:p>
        </p:txBody>
      </p:sp>
      <p:pic>
        <p:nvPicPr>
          <p:cNvPr id="74755" name="Picture 2">
            <a:hlinkClick r:id="rId3"/>
          </p:cNvPr>
          <p:cNvPicPr>
            <a:picLocks noChangeAspect="1" noChangeArrowheads="1"/>
          </p:cNvPicPr>
          <p:nvPr/>
        </p:nvPicPr>
        <p:blipFill>
          <a:blip r:embed="rId4" cstate="print"/>
          <a:srcRect l="14999" t="29167" r="28125" b="19167"/>
          <a:stretch>
            <a:fillRect/>
          </a:stretch>
        </p:blipFill>
        <p:spPr bwMode="auto">
          <a:xfrm>
            <a:off x="1066800" y="1600200"/>
            <a:ext cx="6934200" cy="472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ChangeArrowheads="1"/>
          </p:cNvSpPr>
          <p:nvPr/>
        </p:nvSpPr>
        <p:spPr bwMode="auto">
          <a:xfrm>
            <a:off x="-304800" y="5791200"/>
            <a:ext cx="9601200" cy="338138"/>
          </a:xfrm>
          <a:prstGeom prst="rect">
            <a:avLst/>
          </a:prstGeom>
          <a:noFill/>
          <a:ln w="9525">
            <a:noFill/>
            <a:miter lim="800000"/>
            <a:headEnd/>
            <a:tailEnd/>
          </a:ln>
        </p:spPr>
        <p:txBody>
          <a:bodyPr>
            <a:spAutoFit/>
          </a:bodyPr>
          <a:lstStyle/>
          <a:p>
            <a:pPr algn="ctr"/>
            <a:r>
              <a:rPr lang="en-US" sz="1600" b="1" dirty="0">
                <a:latin typeface="Arial Narrow" pitchFamily="34" charset="0"/>
              </a:rPr>
              <a:t>http://www.cde.ca.gov/sp/se/cc/</a:t>
            </a:r>
            <a:endParaRPr lang="en-US" sz="1600" dirty="0">
              <a:latin typeface="Calibri" pitchFamily="34" charset="0"/>
            </a:endParaRPr>
          </a:p>
        </p:txBody>
      </p:sp>
      <p:pic>
        <p:nvPicPr>
          <p:cNvPr id="76802" name="Picture 2"/>
          <p:cNvPicPr>
            <a:picLocks noChangeAspect="1" noChangeArrowheads="1"/>
          </p:cNvPicPr>
          <p:nvPr/>
        </p:nvPicPr>
        <p:blipFill>
          <a:blip r:embed="rId2" cstate="print"/>
          <a:srcRect l="12299" t="15625" r="13324" b="10512"/>
          <a:stretch>
            <a:fillRect/>
          </a:stretch>
        </p:blipFill>
        <p:spPr bwMode="auto">
          <a:xfrm>
            <a:off x="0" y="0"/>
            <a:ext cx="9144000" cy="5105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5"/>
          <p:cNvSpPr>
            <a:spLocks noChangeArrowheads="1"/>
          </p:cNvSpPr>
          <p:nvPr/>
        </p:nvSpPr>
        <p:spPr bwMode="auto">
          <a:xfrm>
            <a:off x="-304800" y="5791200"/>
            <a:ext cx="9601200" cy="338138"/>
          </a:xfrm>
          <a:prstGeom prst="rect">
            <a:avLst/>
          </a:prstGeom>
          <a:noFill/>
          <a:ln w="9525">
            <a:noFill/>
            <a:miter lim="800000"/>
            <a:headEnd/>
            <a:tailEnd/>
          </a:ln>
        </p:spPr>
        <p:txBody>
          <a:bodyPr>
            <a:spAutoFit/>
          </a:bodyPr>
          <a:lstStyle/>
          <a:p>
            <a:pPr algn="ctr"/>
            <a:r>
              <a:rPr lang="en-US" sz="1600" b="1" dirty="0">
                <a:latin typeface="Arial Narrow" pitchFamily="34" charset="0"/>
              </a:rPr>
              <a:t>http://www.corestandards.org/assets/application-to-students-with-disabilities.pdf</a:t>
            </a:r>
            <a:endParaRPr lang="en-US" sz="1600" dirty="0">
              <a:latin typeface="Calibri" pitchFamily="34" charset="0"/>
            </a:endParaRPr>
          </a:p>
        </p:txBody>
      </p:sp>
      <p:pic>
        <p:nvPicPr>
          <p:cNvPr id="77826" name="Picture 2"/>
          <p:cNvPicPr>
            <a:picLocks noChangeAspect="1" noChangeArrowheads="1"/>
          </p:cNvPicPr>
          <p:nvPr/>
        </p:nvPicPr>
        <p:blipFill>
          <a:blip r:embed="rId2" cstate="print"/>
          <a:srcRect l="11127" t="16667" r="13908" b="10417"/>
          <a:stretch>
            <a:fillRect/>
          </a:stretch>
        </p:blipFill>
        <p:spPr bwMode="auto">
          <a:xfrm>
            <a:off x="0" y="228600"/>
            <a:ext cx="9144000" cy="5000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p:cNvPicPr>
            <a:picLocks noChangeAspect="1" noChangeArrowheads="1"/>
          </p:cNvPicPr>
          <p:nvPr/>
        </p:nvPicPr>
        <p:blipFill>
          <a:blip r:embed="rId2" cstate="print"/>
          <a:srcRect l="2928" t="18750" r="5710" b="6250"/>
          <a:stretch>
            <a:fillRect/>
          </a:stretch>
        </p:blipFill>
        <p:spPr bwMode="auto">
          <a:xfrm>
            <a:off x="0" y="838200"/>
            <a:ext cx="9144000" cy="4219575"/>
          </a:xfrm>
          <a:prstGeom prst="rect">
            <a:avLst/>
          </a:prstGeom>
          <a:noFill/>
          <a:ln w="9525">
            <a:noFill/>
            <a:miter lim="800000"/>
            <a:headEnd/>
            <a:tailEnd/>
          </a:ln>
        </p:spPr>
      </p:pic>
      <p:sp>
        <p:nvSpPr>
          <p:cNvPr id="78850" name="Rectangle 5"/>
          <p:cNvSpPr>
            <a:spLocks noChangeArrowheads="1"/>
          </p:cNvSpPr>
          <p:nvPr/>
        </p:nvSpPr>
        <p:spPr bwMode="auto">
          <a:xfrm>
            <a:off x="0" y="5791200"/>
            <a:ext cx="9144000" cy="338138"/>
          </a:xfrm>
          <a:prstGeom prst="rect">
            <a:avLst/>
          </a:prstGeom>
          <a:noFill/>
          <a:ln w="9525">
            <a:noFill/>
            <a:miter lim="800000"/>
            <a:headEnd/>
            <a:tailEnd/>
          </a:ln>
        </p:spPr>
        <p:txBody>
          <a:bodyPr>
            <a:spAutoFit/>
          </a:bodyPr>
          <a:lstStyle/>
          <a:p>
            <a:pPr algn="ctr"/>
            <a:r>
              <a:rPr lang="en-US" sz="1600" b="1" dirty="0">
                <a:latin typeface="Arial Narrow" pitchFamily="34" charset="0"/>
              </a:rPr>
              <a:t>http://www.smarterbalanced.org/parents-students/support-for-under-represented-students</a:t>
            </a:r>
            <a:r>
              <a:rPr lang="en-US" sz="1600" dirty="0">
                <a:latin typeface="Calibri" pitchFamily="34" charset="0"/>
              </a:rPr>
              <a:t>/</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5"/>
          <p:cNvSpPr>
            <a:spLocks noChangeArrowheads="1"/>
          </p:cNvSpPr>
          <p:nvPr/>
        </p:nvSpPr>
        <p:spPr bwMode="auto">
          <a:xfrm>
            <a:off x="-304800" y="5791200"/>
            <a:ext cx="9601200" cy="338138"/>
          </a:xfrm>
          <a:prstGeom prst="rect">
            <a:avLst/>
          </a:prstGeom>
          <a:noFill/>
          <a:ln w="9525">
            <a:noFill/>
            <a:miter lim="800000"/>
            <a:headEnd/>
            <a:tailEnd/>
          </a:ln>
        </p:spPr>
        <p:txBody>
          <a:bodyPr>
            <a:spAutoFit/>
          </a:bodyPr>
          <a:lstStyle/>
          <a:p>
            <a:pPr algn="ctr"/>
            <a:r>
              <a:rPr lang="en-US" sz="1600" b="1" dirty="0">
                <a:latin typeface="Arial Narrow" pitchFamily="34" charset="0"/>
              </a:rPr>
              <a:t>http://www.smarterbalanced.org/wordpress/wp-content/uploads/2013/09/SmarterBalanced_Guidelines_091113.pdf</a:t>
            </a:r>
            <a:endParaRPr lang="en-US" sz="1600" dirty="0">
              <a:latin typeface="Calibri" pitchFamily="34" charset="0"/>
            </a:endParaRPr>
          </a:p>
        </p:txBody>
      </p:sp>
      <p:pic>
        <p:nvPicPr>
          <p:cNvPr id="79874" name="Picture 2"/>
          <p:cNvPicPr>
            <a:picLocks noChangeAspect="1" noChangeArrowheads="1"/>
          </p:cNvPicPr>
          <p:nvPr/>
        </p:nvPicPr>
        <p:blipFill>
          <a:blip r:embed="rId2" cstate="print"/>
          <a:srcRect l="23425" t="21875" r="19180" b="13542"/>
          <a:stretch>
            <a:fillRect/>
          </a:stretch>
        </p:blipFill>
        <p:spPr bwMode="auto">
          <a:xfrm>
            <a:off x="1143000" y="0"/>
            <a:ext cx="7467600" cy="472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5"/>
          <p:cNvSpPr>
            <a:spLocks noChangeArrowheads="1"/>
          </p:cNvSpPr>
          <p:nvPr/>
        </p:nvSpPr>
        <p:spPr bwMode="auto">
          <a:xfrm>
            <a:off x="-304800" y="5791200"/>
            <a:ext cx="9601200" cy="338138"/>
          </a:xfrm>
          <a:prstGeom prst="rect">
            <a:avLst/>
          </a:prstGeom>
          <a:noFill/>
          <a:ln w="9525">
            <a:noFill/>
            <a:miter lim="800000"/>
            <a:headEnd/>
            <a:tailEnd/>
          </a:ln>
        </p:spPr>
        <p:txBody>
          <a:bodyPr>
            <a:spAutoFit/>
          </a:bodyPr>
          <a:lstStyle/>
          <a:p>
            <a:pPr algn="ctr"/>
            <a:r>
              <a:rPr lang="en-US" sz="1600" b="1" dirty="0">
                <a:latin typeface="Arial Narrow" pitchFamily="34" charset="0"/>
              </a:rPr>
              <a:t>http://www.leadered.com/pdf/Special%20Ed%20&amp;%20CCSS%20white%20paper.pdf</a:t>
            </a:r>
            <a:endParaRPr lang="en-US" sz="1600" dirty="0">
              <a:latin typeface="Calibri" pitchFamily="34" charset="0"/>
            </a:endParaRPr>
          </a:p>
        </p:txBody>
      </p:sp>
      <p:pic>
        <p:nvPicPr>
          <p:cNvPr id="80898" name="Picture 2"/>
          <p:cNvPicPr>
            <a:picLocks noChangeAspect="1" noChangeArrowheads="1"/>
          </p:cNvPicPr>
          <p:nvPr/>
        </p:nvPicPr>
        <p:blipFill>
          <a:blip r:embed="rId2" cstate="print"/>
          <a:srcRect l="24013" t="16667" r="25623" b="11458"/>
          <a:stretch>
            <a:fillRect/>
          </a:stretch>
        </p:blipFill>
        <p:spPr bwMode="auto">
          <a:xfrm>
            <a:off x="1447800" y="152400"/>
            <a:ext cx="6553200" cy="5257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5"/>
          <p:cNvSpPr>
            <a:spLocks noChangeArrowheads="1"/>
          </p:cNvSpPr>
          <p:nvPr/>
        </p:nvSpPr>
        <p:spPr bwMode="auto">
          <a:xfrm>
            <a:off x="-304800" y="5791200"/>
            <a:ext cx="9601200" cy="338138"/>
          </a:xfrm>
          <a:prstGeom prst="rect">
            <a:avLst/>
          </a:prstGeom>
          <a:noFill/>
          <a:ln w="9525">
            <a:noFill/>
            <a:miter lim="800000"/>
            <a:headEnd/>
            <a:tailEnd/>
          </a:ln>
        </p:spPr>
        <p:txBody>
          <a:bodyPr>
            <a:spAutoFit/>
          </a:bodyPr>
          <a:lstStyle/>
          <a:p>
            <a:pPr algn="ctr"/>
            <a:r>
              <a:rPr lang="en-US" sz="1600" b="1" dirty="0">
                <a:latin typeface="Arial Narrow" pitchFamily="34" charset="0"/>
              </a:rPr>
              <a:t>http://www.ncscpartners.org/resources</a:t>
            </a:r>
            <a:endParaRPr lang="en-US" sz="1600" dirty="0">
              <a:latin typeface="Calibri" pitchFamily="34" charset="0"/>
            </a:endParaRPr>
          </a:p>
        </p:txBody>
      </p:sp>
      <p:pic>
        <p:nvPicPr>
          <p:cNvPr id="81922" name="Picture 3"/>
          <p:cNvPicPr>
            <a:picLocks noChangeAspect="1" noChangeArrowheads="1"/>
          </p:cNvPicPr>
          <p:nvPr/>
        </p:nvPicPr>
        <p:blipFill>
          <a:blip r:embed="rId2" cstate="print"/>
          <a:srcRect l="19547" t="15625" r="22475" b="5208"/>
          <a:stretch>
            <a:fillRect/>
          </a:stretch>
        </p:blipFill>
        <p:spPr bwMode="auto">
          <a:xfrm>
            <a:off x="1447800" y="0"/>
            <a:ext cx="6477000" cy="4972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152400" y="0"/>
            <a:ext cx="8991600" cy="4924425"/>
          </a:xfrm>
          <a:prstGeom prst="rect">
            <a:avLst/>
          </a:prstGeom>
          <a:noFill/>
          <a:ln w="9525">
            <a:noFill/>
            <a:miter lim="800000"/>
            <a:headEnd/>
            <a:tailEnd/>
          </a:ln>
        </p:spPr>
        <p:txBody>
          <a:bodyPr wrap="square">
            <a:spAutoFit/>
          </a:bodyPr>
          <a:lstStyle/>
          <a:p>
            <a:endParaRPr lang="en-US" dirty="0">
              <a:latin typeface="Calibri" pitchFamily="34" charset="0"/>
            </a:endParaRPr>
          </a:p>
          <a:p>
            <a:pPr algn="ctr"/>
            <a:r>
              <a:rPr lang="en-US" sz="3000" b="1" dirty="0">
                <a:latin typeface="Arial Narrow" pitchFamily="34" charset="0"/>
              </a:rPr>
              <a:t>NCSC’s Commitment to Communicative </a:t>
            </a:r>
            <a:r>
              <a:rPr lang="en-US" sz="3000" b="1" dirty="0" smtClean="0">
                <a:latin typeface="Arial Narrow" pitchFamily="34" charset="0"/>
              </a:rPr>
              <a:t>Competence</a:t>
            </a:r>
          </a:p>
          <a:p>
            <a:pPr algn="ctr"/>
            <a:r>
              <a:rPr lang="en-US" sz="3000" b="1" dirty="0" smtClean="0">
                <a:latin typeface="Arial Narrow" pitchFamily="34" charset="0"/>
              </a:rPr>
              <a:t> </a:t>
            </a:r>
            <a:endParaRPr lang="en-US" sz="3000" b="1" dirty="0">
              <a:latin typeface="Arial Narrow" pitchFamily="34" charset="0"/>
            </a:endParaRPr>
          </a:p>
          <a:p>
            <a:endParaRPr lang="en-US" sz="2800" dirty="0">
              <a:latin typeface="Arial Narrow" pitchFamily="34" charset="0"/>
            </a:endParaRPr>
          </a:p>
          <a:p>
            <a:r>
              <a:rPr lang="en-US" sz="2600" dirty="0">
                <a:latin typeface="Arial Narrow" pitchFamily="34" charset="0"/>
              </a:rPr>
              <a:t>Communication at some level is possible and identifiable for all students regardless of functional “level,” and is the starting point for developing communicative competence. Communication competence is defined as the use of a communication system that allows students to gain and demonstrate knowledge. Many people with severe speech or language problems rely on alternative forms of communication, including augmentative and alternative communication (AAC) systems, to use with existing speech or replace difficult to understand speech. </a:t>
            </a:r>
          </a:p>
        </p:txBody>
      </p:sp>
      <p:sp>
        <p:nvSpPr>
          <p:cNvPr id="19458" name="Rectangle 3"/>
          <p:cNvSpPr>
            <a:spLocks noChangeArrowheads="1"/>
          </p:cNvSpPr>
          <p:nvPr/>
        </p:nvSpPr>
        <p:spPr bwMode="auto">
          <a:xfrm>
            <a:off x="152400" y="5410200"/>
            <a:ext cx="9144000" cy="369888"/>
          </a:xfrm>
          <a:prstGeom prst="rect">
            <a:avLst/>
          </a:prstGeom>
          <a:noFill/>
          <a:ln w="9525">
            <a:noFill/>
            <a:miter lim="800000"/>
            <a:headEnd/>
            <a:tailEnd/>
          </a:ln>
        </p:spPr>
        <p:txBody>
          <a:bodyPr>
            <a:spAutoFit/>
          </a:bodyPr>
          <a:lstStyle/>
          <a:p>
            <a:r>
              <a:rPr lang="en-US" b="1" dirty="0">
                <a:latin typeface="Calibri" pitchFamily="34" charset="0"/>
              </a:rPr>
              <a:t>NCSC Parent Materials September 2013. </a:t>
            </a:r>
          </a:p>
        </p:txBody>
      </p:sp>
      <p:sp>
        <p:nvSpPr>
          <p:cNvPr id="19459" name="Rectangle 4"/>
          <p:cNvSpPr>
            <a:spLocks noChangeArrowheads="1"/>
          </p:cNvSpPr>
          <p:nvPr/>
        </p:nvSpPr>
        <p:spPr bwMode="auto">
          <a:xfrm>
            <a:off x="152400" y="5715000"/>
            <a:ext cx="9144000" cy="922337"/>
          </a:xfrm>
          <a:prstGeom prst="rect">
            <a:avLst/>
          </a:prstGeom>
          <a:noFill/>
          <a:ln w="9525">
            <a:noFill/>
            <a:miter lim="800000"/>
            <a:headEnd/>
            <a:tailEnd/>
          </a:ln>
        </p:spPr>
        <p:txBody>
          <a:bodyPr>
            <a:spAutoFit/>
          </a:bodyPr>
          <a:lstStyle/>
          <a:p>
            <a:r>
              <a:rPr lang="en-US" dirty="0">
                <a:latin typeface="Calibri" pitchFamily="34" charset="0"/>
                <a:hlinkClick r:id="rId2"/>
              </a:rPr>
              <a:t>http://www.ncscpartners.org/Media/Default/PDFs/Resources/Parents/NCSC-Communicative-Competence-9-10-13.pdf</a:t>
            </a:r>
            <a:endParaRPr lang="en-US" dirty="0">
              <a:latin typeface="Calibri" pitchFamily="34" charset="0"/>
            </a:endParaRPr>
          </a:p>
          <a:p>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5"/>
          <p:cNvSpPr>
            <a:spLocks noChangeArrowheads="1"/>
          </p:cNvSpPr>
          <p:nvPr/>
        </p:nvSpPr>
        <p:spPr bwMode="auto">
          <a:xfrm>
            <a:off x="-304800" y="5791200"/>
            <a:ext cx="9601200" cy="338138"/>
          </a:xfrm>
          <a:prstGeom prst="rect">
            <a:avLst/>
          </a:prstGeom>
          <a:noFill/>
          <a:ln w="9525">
            <a:noFill/>
            <a:miter lim="800000"/>
            <a:headEnd/>
            <a:tailEnd/>
          </a:ln>
        </p:spPr>
        <p:txBody>
          <a:bodyPr>
            <a:spAutoFit/>
          </a:bodyPr>
          <a:lstStyle/>
          <a:p>
            <a:pPr algn="ctr"/>
            <a:r>
              <a:rPr lang="en-US" sz="1600" b="1" dirty="0">
                <a:latin typeface="Arial Narrow" pitchFamily="34" charset="0"/>
              </a:rPr>
              <a:t>http://www.achievethecore.org/common-core-intro-for-parents</a:t>
            </a:r>
            <a:endParaRPr lang="en-US" sz="1600" dirty="0">
              <a:latin typeface="Calibri" pitchFamily="34" charset="0"/>
            </a:endParaRPr>
          </a:p>
        </p:txBody>
      </p:sp>
      <p:pic>
        <p:nvPicPr>
          <p:cNvPr id="82946" name="Picture 2"/>
          <p:cNvPicPr>
            <a:picLocks noChangeAspect="1" noChangeArrowheads="1"/>
          </p:cNvPicPr>
          <p:nvPr/>
        </p:nvPicPr>
        <p:blipFill>
          <a:blip r:embed="rId2" cstate="print"/>
          <a:srcRect l="2344" t="17708" r="5124" b="8333"/>
          <a:stretch>
            <a:fillRect/>
          </a:stretch>
        </p:blipFill>
        <p:spPr bwMode="auto">
          <a:xfrm>
            <a:off x="76200" y="152400"/>
            <a:ext cx="9067800" cy="40751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228600" y="4800600"/>
            <a:ext cx="8610600" cy="1200329"/>
          </a:xfrm>
          <a:prstGeom prst="rect">
            <a:avLst/>
          </a:prstGeom>
          <a:noFill/>
          <a:ln w="9525">
            <a:noFill/>
            <a:miter lim="800000"/>
            <a:headEnd/>
            <a:tailEnd/>
          </a:ln>
        </p:spPr>
        <p:txBody>
          <a:bodyPr wrap="square">
            <a:spAutoFit/>
          </a:bodyPr>
          <a:lstStyle/>
          <a:p>
            <a:r>
              <a:rPr lang="en-US" sz="3600" dirty="0">
                <a:latin typeface="Calibri" pitchFamily="34" charset="0"/>
              </a:rPr>
              <a:t>“People don't buy what you do, they buy why you do it.” </a:t>
            </a:r>
            <a:r>
              <a:rPr lang="en-US" sz="3600" dirty="0" smtClean="0">
                <a:latin typeface="Calibri" pitchFamily="34" charset="0"/>
              </a:rPr>
              <a:t> - </a:t>
            </a:r>
            <a:r>
              <a:rPr lang="en-US" dirty="0" smtClean="0">
                <a:latin typeface="Calibri" pitchFamily="34" charset="0"/>
                <a:hlinkClick r:id="rId2"/>
              </a:rPr>
              <a:t>Simon Sinek TEDTalk - How Great Leaders Inspire Action</a:t>
            </a:r>
            <a:endParaRPr lang="en-US" dirty="0">
              <a:latin typeface="Calibri" pitchFamily="34" charset="0"/>
            </a:endParaRPr>
          </a:p>
        </p:txBody>
      </p:sp>
      <p:pic>
        <p:nvPicPr>
          <p:cNvPr id="17410" name="Picture 2">
            <a:hlinkClick r:id="rId2"/>
          </p:cNvPr>
          <p:cNvPicPr>
            <a:picLocks noChangeAspect="1" noChangeArrowheads="1"/>
          </p:cNvPicPr>
          <p:nvPr/>
        </p:nvPicPr>
        <p:blipFill>
          <a:blip r:embed="rId3" cstate="print"/>
          <a:srcRect l="1170" t="16667" r="63104" b="40625"/>
          <a:stretch>
            <a:fillRect/>
          </a:stretch>
        </p:blipFill>
        <p:spPr bwMode="auto">
          <a:xfrm>
            <a:off x="1981200" y="152400"/>
            <a:ext cx="6400800" cy="43021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p:cNvPicPr>
            <a:picLocks noChangeAspect="1" noChangeArrowheads="1"/>
          </p:cNvPicPr>
          <p:nvPr/>
        </p:nvPicPr>
        <p:blipFill>
          <a:blip r:embed="rId2" cstate="print"/>
          <a:srcRect l="21303" t="16667" r="14861" b="27083"/>
          <a:stretch>
            <a:fillRect/>
          </a:stretch>
        </p:blipFill>
        <p:spPr bwMode="auto">
          <a:xfrm>
            <a:off x="381000" y="990600"/>
            <a:ext cx="8763000" cy="5867400"/>
          </a:xfrm>
          <a:prstGeom prst="rect">
            <a:avLst/>
          </a:prstGeom>
          <a:noFill/>
          <a:ln w="9525">
            <a:noFill/>
            <a:miter lim="800000"/>
            <a:headEnd/>
            <a:tailEnd/>
          </a:ln>
        </p:spPr>
      </p:pic>
      <p:sp>
        <p:nvSpPr>
          <p:cNvPr id="9" name="Rounded Rectangle 8"/>
          <p:cNvSpPr/>
          <p:nvPr/>
        </p:nvSpPr>
        <p:spPr>
          <a:xfrm>
            <a:off x="2286000" y="2895600"/>
            <a:ext cx="4648200" cy="1600200"/>
          </a:xfrm>
          <a:prstGeom prst="roundRect">
            <a:avLst/>
          </a:prstGeom>
          <a:solidFill>
            <a:schemeClr val="tx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dirty="0">
                <a:solidFill>
                  <a:schemeClr val="tx1"/>
                </a:solidFill>
              </a:rPr>
              <a:t>IEP Alignment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9"/>
                                        </p:tgtEl>
                                      </p:cBhvr>
                                    </p:animEffect>
                                    <p:set>
                                      <p:cBhvr>
                                        <p:cTn id="1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4597" t="22917" r="25622" b="10417"/>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4012" t="23958" r="25622" b="9375"/>
          <a:stretch>
            <a:fillRect/>
          </a:stretch>
        </p:blipFill>
        <p:spPr bwMode="auto">
          <a:xfrm>
            <a:off x="0" y="-1"/>
            <a:ext cx="9144000" cy="685800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TotalTime>
  <Words>3539</Words>
  <Application>Microsoft Office PowerPoint</Application>
  <PresentationFormat>On-screen Show (4:3)</PresentationFormat>
  <Paragraphs>453</Paragraphs>
  <Slides>61</Slides>
  <Notes>7</Notes>
  <HiddenSlides>0</HiddenSlides>
  <MMClips>0</MMClips>
  <ScaleCrop>false</ScaleCrop>
  <HeadingPairs>
    <vt:vector size="4" baseType="variant">
      <vt:variant>
        <vt:lpstr>Theme</vt:lpstr>
      </vt:variant>
      <vt:variant>
        <vt:i4>3</vt:i4>
      </vt:variant>
      <vt:variant>
        <vt:lpstr>Slide Titles</vt:lpstr>
      </vt:variant>
      <vt:variant>
        <vt:i4>61</vt:i4>
      </vt:variant>
    </vt:vector>
  </HeadingPairs>
  <TitlesOfParts>
    <vt:vector size="64" baseType="lpstr">
      <vt:lpstr>Office Theme</vt:lpstr>
      <vt:lpstr>Civic</vt:lpstr>
      <vt:lpstr>1_Office Theme</vt:lpstr>
      <vt:lpstr>Common Core State Standards Symposium  for Special Educators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Educational Benefit and the IEP</vt:lpstr>
      <vt:lpstr>Slide 17</vt:lpstr>
      <vt:lpstr>Slide 18</vt:lpstr>
      <vt:lpstr>Slide 19</vt:lpstr>
      <vt:lpstr>Slide 20</vt:lpstr>
      <vt:lpstr>Slide 21</vt:lpstr>
      <vt:lpstr>CCSS RL – Integrated Literacy</vt:lpstr>
      <vt:lpstr>Slide 23</vt:lpstr>
      <vt:lpstr>Slide 24</vt:lpstr>
      <vt:lpstr>CCSS RI – Integrated Literacy</vt:lpstr>
      <vt:lpstr>Slide 26</vt:lpstr>
      <vt:lpstr>CCSS RF – Integrated Literacy</vt:lpstr>
      <vt:lpstr>Slide 28</vt:lpstr>
      <vt:lpstr>CCSS W – Integrated Literacy</vt:lpstr>
      <vt:lpstr>Slide 30</vt:lpstr>
      <vt:lpstr>Slide 31</vt:lpstr>
      <vt:lpstr>CCSS SL – Integrated Literacy</vt:lpstr>
      <vt:lpstr>Slide 33</vt:lpstr>
      <vt:lpstr>CCSS L – Integrated Literacy</vt:lpstr>
      <vt:lpstr>Slide 35</vt:lpstr>
      <vt:lpstr>Slide 36</vt:lpstr>
      <vt:lpstr>Slide 37</vt:lpstr>
      <vt:lpstr>Slide 38</vt:lpstr>
      <vt:lpstr>CCSS – Depth of Knowledge</vt:lpstr>
      <vt:lpstr>CCSS – Depth of Knowledge</vt:lpstr>
      <vt:lpstr>CCSS – Depth of Knowledge</vt:lpstr>
      <vt:lpstr>Slide 42</vt:lpstr>
      <vt:lpstr>Slide 43</vt:lpstr>
      <vt:lpstr>Slide 44</vt:lpstr>
      <vt:lpstr>Slide 45</vt:lpstr>
      <vt:lpstr>Slide 46</vt:lpstr>
      <vt:lpstr>Slide 47</vt:lpstr>
      <vt:lpstr>What is Universal Design?</vt:lpstr>
      <vt:lpstr>What is Universal Design?</vt:lpstr>
      <vt:lpstr>How is Universal Design Defined?</vt:lpstr>
      <vt:lpstr>How is Universal Design Defined?</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State Standards Symposium  for Special Educators</dc:title>
  <dc:creator>EGUSD</dc:creator>
  <cp:lastModifiedBy>EGUSD</cp:lastModifiedBy>
  <cp:revision>15</cp:revision>
  <dcterms:created xsi:type="dcterms:W3CDTF">2013-11-21T01:44:56Z</dcterms:created>
  <dcterms:modified xsi:type="dcterms:W3CDTF">2013-11-22T20:09:24Z</dcterms:modified>
</cp:coreProperties>
</file>